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" ContentType="application/vnd.visi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5" r:id="rId5"/>
    <p:sldId id="266" r:id="rId6"/>
    <p:sldId id="267" r:id="rId7"/>
    <p:sldId id="268" r:id="rId8"/>
    <p:sldId id="261" r:id="rId9"/>
    <p:sldId id="262" r:id="rId10"/>
    <p:sldId id="263" r:id="rId11"/>
    <p:sldId id="264" r:id="rId12"/>
  </p:sldIdLst>
  <p:sldSz cx="6858000" cy="9906000" type="A4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32" userDrawn="1">
          <p15:clr>
            <a:srgbClr val="A4A3A4"/>
          </p15:clr>
        </p15:guide>
        <p15:guide id="2" pos="4080" userDrawn="1">
          <p15:clr>
            <a:srgbClr val="A4A3A4"/>
          </p15:clr>
        </p15:guide>
        <p15:guide id="3" orient="horz" pos="936" userDrawn="1">
          <p15:clr>
            <a:srgbClr val="A4A3A4"/>
          </p15:clr>
        </p15:guide>
        <p15:guide id="4" orient="horz" pos="1011" userDrawn="1">
          <p15:clr>
            <a:srgbClr val="A4A3A4"/>
          </p15:clr>
        </p15:guide>
        <p15:guide id="5" orient="horz" pos="5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BE"/>
    <a:srgbClr val="0028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2100" y="-2916"/>
      </p:cViewPr>
      <p:guideLst>
        <p:guide pos="232"/>
        <p:guide pos="4080"/>
        <p:guide orient="horz" pos="936"/>
        <p:guide orient="horz" pos="1011"/>
        <p:guide orient="horz" pos="5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6556705" y="0"/>
            <a:ext cx="301625" cy="9900285"/>
          </a:xfrm>
          <a:custGeom>
            <a:avLst/>
            <a:gdLst/>
            <a:ahLst/>
            <a:cxnLst/>
            <a:rect l="l" t="t" r="r" b="b"/>
            <a:pathLst>
              <a:path w="301625" h="9900285">
                <a:moveTo>
                  <a:pt x="0" y="9900031"/>
                </a:moveTo>
                <a:lnTo>
                  <a:pt x="301294" y="9900031"/>
                </a:lnTo>
                <a:lnTo>
                  <a:pt x="301294" y="0"/>
                </a:lnTo>
                <a:lnTo>
                  <a:pt x="0" y="0"/>
                </a:lnTo>
                <a:lnTo>
                  <a:pt x="0" y="9900031"/>
                </a:lnTo>
                <a:close/>
              </a:path>
            </a:pathLst>
          </a:custGeom>
          <a:solidFill>
            <a:srgbClr val="002854"/>
          </a:solidFill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8" name="object 4"/>
          <p:cNvSpPr/>
          <p:nvPr userDrawn="1"/>
        </p:nvSpPr>
        <p:spPr>
          <a:xfrm>
            <a:off x="456450" y="9355938"/>
            <a:ext cx="5715635" cy="1905"/>
          </a:xfrm>
          <a:custGeom>
            <a:avLst/>
            <a:gdLst/>
            <a:ahLst/>
            <a:cxnLst/>
            <a:rect l="l" t="t" r="r" b="b"/>
            <a:pathLst>
              <a:path w="5715635" h="1904">
                <a:moveTo>
                  <a:pt x="5715025" y="0"/>
                </a:moveTo>
                <a:lnTo>
                  <a:pt x="0" y="1587"/>
                </a:lnTo>
              </a:path>
            </a:pathLst>
          </a:custGeom>
          <a:ln w="6350">
            <a:solidFill>
              <a:srgbClr val="828585"/>
            </a:solidFill>
          </a:ln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1" name="object 6"/>
          <p:cNvSpPr txBox="1"/>
          <p:nvPr userDrawn="1"/>
        </p:nvSpPr>
        <p:spPr>
          <a:xfrm>
            <a:off x="543566" y="575039"/>
            <a:ext cx="590550" cy="1974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200" dirty="0">
                <a:solidFill>
                  <a:srgbClr val="002855"/>
                </a:solidFill>
                <a:latin typeface="Bahnschrift Light" panose="020B0502040204020203" pitchFamily="34" charset="0"/>
                <a:cs typeface="Gotham" panose="02000604040000020004"/>
              </a:rPr>
              <a:t>P-</a:t>
            </a:r>
            <a:fld id="{B6F15528-21DE-4FAA-801E-634DDDAF4B2B}" type="slidenum">
              <a:rPr lang="en-US" altLang="zh-CN" sz="1200" smtClean="0">
                <a:latin typeface="Bahnschrift Light" panose="020B0502040204020203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1200" dirty="0">
              <a:latin typeface="Bahnschrift Light" panose="020B0502040204020203" pitchFamily="34" charset="0"/>
            </a:endParaRPr>
          </a:p>
        </p:txBody>
      </p:sp>
      <p:sp>
        <p:nvSpPr>
          <p:cNvPr id="14" name="object 131"/>
          <p:cNvSpPr/>
          <p:nvPr/>
        </p:nvSpPr>
        <p:spPr>
          <a:xfrm>
            <a:off x="6117475" y="179270"/>
            <a:ext cx="54610" cy="91046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0" y="54381"/>
                </a:moveTo>
                <a:lnTo>
                  <a:pt x="54381" y="54381"/>
                </a:lnTo>
                <a:lnTo>
                  <a:pt x="54381" y="0"/>
                </a:lnTo>
                <a:lnTo>
                  <a:pt x="0" y="0"/>
                </a:lnTo>
                <a:lnTo>
                  <a:pt x="0" y="54381"/>
                </a:lnTo>
                <a:close/>
              </a:path>
            </a:pathLst>
          </a:custGeom>
          <a:solidFill>
            <a:srgbClr val="00C7BD"/>
          </a:solidFill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5" name="object 136"/>
          <p:cNvSpPr/>
          <p:nvPr/>
        </p:nvSpPr>
        <p:spPr>
          <a:xfrm>
            <a:off x="6144673" y="337989"/>
            <a:ext cx="45719" cy="671591"/>
          </a:xfrm>
          <a:custGeom>
            <a:avLst/>
            <a:gdLst/>
            <a:ahLst/>
            <a:cxnLst/>
            <a:rect l="l" t="t" r="r" b="b"/>
            <a:pathLst>
              <a:path h="398780">
                <a:moveTo>
                  <a:pt x="0" y="0"/>
                </a:moveTo>
                <a:lnTo>
                  <a:pt x="0" y="398779"/>
                </a:lnTo>
              </a:path>
            </a:pathLst>
          </a:custGeom>
          <a:ln w="54394">
            <a:solidFill>
              <a:srgbClr val="002854"/>
            </a:solidFill>
          </a:ln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6839" y="337989"/>
            <a:ext cx="5715245" cy="717381"/>
          </a:xfrm>
          <a:prstGeom prst="rect">
            <a:avLst/>
          </a:prstGeom>
          <a:noFill/>
          <a:ln w="9525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Bahnschrift Light" panose="020B0502040204020203" pitchFamily="34" charset="0"/>
            </a:endParaRPr>
          </a:p>
        </p:txBody>
      </p:sp>
      <p:sp>
        <p:nvSpPr>
          <p:cNvPr id="17" name="object 3"/>
          <p:cNvSpPr txBox="1"/>
          <p:nvPr userDrawn="1"/>
        </p:nvSpPr>
        <p:spPr>
          <a:xfrm>
            <a:off x="6626847" y="676871"/>
            <a:ext cx="184666" cy="2371129"/>
          </a:xfrm>
          <a:prstGeom prst="rect">
            <a:avLst/>
          </a:prstGeom>
        </p:spPr>
        <p:txBody>
          <a:bodyPr vert="vert" wrap="square" lIns="0" tIns="6350" rIns="0" bIns="0" rtlCol="0">
            <a:spAutoFit/>
          </a:bodyPr>
          <a:lstStyle/>
          <a:p>
            <a:pPr marL="12700">
              <a:spcBef>
                <a:spcPts val="50"/>
              </a:spcBef>
            </a:pPr>
            <a:r>
              <a:rPr lang="en-US" sz="1200" dirty="0">
                <a:solidFill>
                  <a:srgbClr val="FFFFFF"/>
                </a:solidFill>
                <a:latin typeface="Bahnschrift Light" panose="020B0502040204020203" pitchFamily="34" charset="0"/>
                <a:cs typeface="Gilroy" panose="00000500000000000000"/>
              </a:rPr>
              <a:t>FN1617-78.1  —  Data Sheet</a:t>
            </a: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0B11D505-4B8A-4C03-98C2-AC64FB731076}"/>
              </a:ext>
            </a:extLst>
          </p:cNvPr>
          <p:cNvSpPr txBox="1"/>
          <p:nvPr userDrawn="1"/>
        </p:nvSpPr>
        <p:spPr>
          <a:xfrm>
            <a:off x="456450" y="9396283"/>
            <a:ext cx="3620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CAUTION: These devices are sensitive to electrostatic discharge; follow proper IC Handling</a:t>
            </a:r>
            <a:r>
              <a:rPr sz="600" spc="-1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Procedures.  Linearin and designs are registered trademarks of Linearin Technology</a:t>
            </a:r>
            <a:r>
              <a:rPr sz="600" spc="-25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Corporation.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© Copyright Linearin Technology Corporation. All Rights</a:t>
            </a:r>
            <a:r>
              <a:rPr sz="600" spc="-1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Reserved.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All other trademarks mentioned are the property of their respective</a:t>
            </a:r>
            <a:r>
              <a:rPr sz="600" spc="-2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owners.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</p:txBody>
      </p:sp>
      <p:pic>
        <p:nvPicPr>
          <p:cNvPr id="20" name="图片 19" descr="先积logo">
            <a:extLst>
              <a:ext uri="{FF2B5EF4-FFF2-40B4-BE49-F238E27FC236}">
                <a16:creationId xmlns:a16="http://schemas.microsoft.com/office/drawing/2014/main" id="{CBE34304-DCC8-4A19-8CAA-BA6D5936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39525" y="9462570"/>
            <a:ext cx="1432560" cy="245110"/>
          </a:xfrm>
          <a:prstGeom prst="rect">
            <a:avLst/>
          </a:prstGeom>
        </p:spPr>
      </p:pic>
      <p:sp>
        <p:nvSpPr>
          <p:cNvPr id="13" name="object 137">
            <a:extLst>
              <a:ext uri="{FF2B5EF4-FFF2-40B4-BE49-F238E27FC236}">
                <a16:creationId xmlns:a16="http://schemas.microsoft.com/office/drawing/2014/main" id="{E75D987D-72C5-4C4C-9098-A97531D13542}"/>
              </a:ext>
            </a:extLst>
          </p:cNvPr>
          <p:cNvSpPr txBox="1"/>
          <p:nvPr userDrawn="1"/>
        </p:nvSpPr>
        <p:spPr>
          <a:xfrm>
            <a:off x="2927350" y="365724"/>
            <a:ext cx="3091810" cy="636713"/>
          </a:xfrm>
          <a:prstGeom prst="rect">
            <a:avLst/>
          </a:prstGeom>
        </p:spPr>
        <p:txBody>
          <a:bodyPr vert="horz" wrap="square" lIns="0" tIns="31115" rIns="0" bIns="0" rtlCol="0" anchor="ctr">
            <a:spAutoFit/>
          </a:bodyPr>
          <a:lstStyle/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GP8403</a:t>
            </a:r>
          </a:p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DAC (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D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igital to 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A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nalog 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C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onF1601)</a:t>
            </a:r>
          </a:p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12bit DAC Dual</a:t>
            </a:r>
            <a:r>
              <a:rPr lang="zh-CN" alt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 </a:t>
            </a: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I2C to</a:t>
            </a:r>
            <a:r>
              <a:rPr lang="zh-CN" alt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 </a:t>
            </a: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0-5V/0-10V</a:t>
            </a:r>
            <a:endParaRPr lang="en-US" sz="1200" b="0" spc="-15" dirty="0">
              <a:solidFill>
                <a:srgbClr val="002854"/>
              </a:solidFill>
              <a:latin typeface="Bahnschrift" panose="020B0502040204020203" pitchFamily="34" charset="0"/>
              <a:cs typeface="Gotham" panose="02000604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639577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3" pos="278">
          <p15:clr>
            <a:srgbClr val="FBAE40"/>
          </p15:clr>
        </p15:guide>
        <p15:guide id="4" pos="390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4CE2-0F98-40CA-8FA4-62D96FAC88EB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04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F079-1438-4E9A-B123-A73C75373B1A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9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39C1-52FD-4565-B6BA-481CE65A5AD1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02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A24-9232-46CD-AB8B-C62F8184160B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20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6D8-A25E-4ED9-88A7-743603B74B98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40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777A-5365-45A6-B9A1-783C3F5A3776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22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5209-BCA2-4445-8337-F5F0973F72B1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38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938-113B-4201-89A6-E969A7B546BE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0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53D5-45CC-4CDC-BEEA-9C0C314F7263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13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3D77-C09E-46A1-BA7D-9957E77788DD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07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3BDE-BC5D-4D75-9544-097DFEE8A538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85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515BFDAA-F806-41D5-A440-225B95E614D7}" type="datetime1">
              <a:rPr lang="zh-CN" altLang="en-US" smtClean="0"/>
              <a:pPr/>
              <a:t>2024/4/25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67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ahnschrift Light" panose="020B05020402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2" userDrawn="1">
          <p15:clr>
            <a:srgbClr val="F26B43"/>
          </p15:clr>
        </p15:guide>
        <p15:guide id="2" pos="4080" userDrawn="1">
          <p15:clr>
            <a:srgbClr val="F26B43"/>
          </p15:clr>
        </p15:guide>
        <p15:guide id="3" orient="horz" pos="936" userDrawn="1">
          <p15:clr>
            <a:srgbClr val="F26B43"/>
          </p15:clr>
        </p15:guide>
        <p15:guide id="4" orient="horz" pos="1024" userDrawn="1">
          <p15:clr>
            <a:srgbClr val="F26B43"/>
          </p15:clr>
        </p15:guide>
        <p15:guide id="5" orient="horz" pos="5672" userDrawn="1">
          <p15:clr>
            <a:srgbClr val="F26B43"/>
          </p15:clr>
        </p15:guide>
        <p15:guide id="6" orient="horz" pos="55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.vsd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Visio_2003-2010_Drawing1.vsd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特性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6950" y="1587763"/>
            <a:ext cx="5203824" cy="278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GP8403 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通过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I2C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接口，线性转换成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0-5V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或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0-10V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的两路模拟电压输出。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一个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I2C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接口支持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8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路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GP8403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并联，通过三位硬件地址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A2/A1/A0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选择。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输入信号范围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12Bit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0x000-0xFFF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0-5V/0-10V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输出电压通过内部数据控制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输入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I2C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信号高电平：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2.7V-5.5V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输出电压误差：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 0.5% 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（经两点校准可达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0.1%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）</a:t>
            </a: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输出电压线性度误差：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0.1%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输出短路保护，输出脚与地短路时芯片进入保护模式停止输出。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电源电压：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9V-36V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功耗：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&lt;5mA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启动时间：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&lt;2ms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工作温度：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-40°C to </a:t>
            </a:r>
            <a:r>
              <a:rPr lang="en-US" altLang="zh-CN" sz="900" dirty="0">
                <a:solidFill>
                  <a:prstClr val="black"/>
                </a:solidFill>
                <a:cs typeface="Arial" pitchFamily="34" charset="0"/>
              </a:rPr>
              <a:t>8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5°C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itchFamily="34" charset="0"/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1000E047-8B66-4F67-8C7F-4FC17C1A13BB}"/>
              </a:ext>
            </a:extLst>
          </p:cNvPr>
          <p:cNvCxnSpPr/>
          <p:nvPr/>
        </p:nvCxnSpPr>
        <p:spPr>
          <a:xfrm>
            <a:off x="450834" y="4595245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A0AB6E45-9F07-43DB-9801-4B72D760B28F}"/>
              </a:ext>
            </a:extLst>
          </p:cNvPr>
          <p:cNvSpPr txBox="1"/>
          <p:nvPr/>
        </p:nvSpPr>
        <p:spPr>
          <a:xfrm>
            <a:off x="379396" y="4289056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描述</a:t>
            </a: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E01D6B8C-6233-420E-B2F3-0520EE093260}"/>
              </a:ext>
            </a:extLst>
          </p:cNvPr>
          <p:cNvSpPr txBox="1"/>
          <p:nvPr/>
        </p:nvSpPr>
        <p:spPr>
          <a:xfrm>
            <a:off x="996950" y="4698075"/>
            <a:ext cx="5203823" cy="42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GP8403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是一个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I2C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信号转模拟信号转换器，即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DAC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，此芯片可以将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12Bit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数字量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0x000-0xFFF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线性转换成两路独立的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0-5V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或者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0-10V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模拟电压，输出电压误差为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0.5%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。</a:t>
            </a: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E1822FDA-3D54-44D8-9ADE-B0C878A30D9D}"/>
              </a:ext>
            </a:extLst>
          </p:cNvPr>
          <p:cNvCxnSpPr/>
          <p:nvPr/>
        </p:nvCxnSpPr>
        <p:spPr>
          <a:xfrm>
            <a:off x="450834" y="5683739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2">
            <a:extLst>
              <a:ext uri="{FF2B5EF4-FFF2-40B4-BE49-F238E27FC236}">
                <a16:creationId xmlns:a16="http://schemas.microsoft.com/office/drawing/2014/main" id="{0156ABC7-E2AE-44E1-BD61-CE83072FE164}"/>
              </a:ext>
            </a:extLst>
          </p:cNvPr>
          <p:cNvSpPr txBox="1"/>
          <p:nvPr/>
        </p:nvSpPr>
        <p:spPr>
          <a:xfrm>
            <a:off x="379396" y="5377550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应用</a:t>
            </a: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D42C0D46-B890-4BA7-BF2E-8E02BC3FD873}"/>
              </a:ext>
            </a:extLst>
          </p:cNvPr>
          <p:cNvSpPr txBox="1"/>
          <p:nvPr/>
        </p:nvSpPr>
        <p:spPr>
          <a:xfrm>
            <a:off x="996950" y="5792879"/>
            <a:ext cx="5203824" cy="109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通用信号转换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马达调速、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LED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调光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逆变器、电源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工业模拟信号隔离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924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7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订购须知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1C52896-3AAE-4A8E-87B6-AA8C4887FA41}"/>
              </a:ext>
            </a:extLst>
          </p:cNvPr>
          <p:cNvSpPr/>
          <p:nvPr/>
        </p:nvSpPr>
        <p:spPr>
          <a:xfrm>
            <a:off x="450834" y="1625600"/>
            <a:ext cx="5715040" cy="2832099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C8B337C-F9D4-4D1A-BDD5-577E3BF38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349931"/>
              </p:ext>
            </p:extLst>
          </p:nvPr>
        </p:nvGraphicFramePr>
        <p:xfrm>
          <a:off x="441325" y="4709160"/>
          <a:ext cx="5759449" cy="592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2599">
                  <a:extLst>
                    <a:ext uri="{9D8B030D-6E8A-4147-A177-3AD203B41FA5}">
                      <a16:colId xmlns:a16="http://schemas.microsoft.com/office/drawing/2014/main" val="937850447"/>
                    </a:ext>
                  </a:extLst>
                </a:gridCol>
                <a:gridCol w="893828">
                  <a:extLst>
                    <a:ext uri="{9D8B030D-6E8A-4147-A177-3AD203B41FA5}">
                      <a16:colId xmlns:a16="http://schemas.microsoft.com/office/drawing/2014/main" val="2098018718"/>
                    </a:ext>
                  </a:extLst>
                </a:gridCol>
                <a:gridCol w="893828">
                  <a:extLst>
                    <a:ext uri="{9D8B030D-6E8A-4147-A177-3AD203B41FA5}">
                      <a16:colId xmlns:a16="http://schemas.microsoft.com/office/drawing/2014/main" val="843971854"/>
                    </a:ext>
                  </a:extLst>
                </a:gridCol>
                <a:gridCol w="1092067">
                  <a:extLst>
                    <a:ext uri="{9D8B030D-6E8A-4147-A177-3AD203B41FA5}">
                      <a16:colId xmlns:a16="http://schemas.microsoft.com/office/drawing/2014/main" val="657985513"/>
                    </a:ext>
                  </a:extLst>
                </a:gridCol>
                <a:gridCol w="1887127">
                  <a:extLst>
                    <a:ext uri="{9D8B030D-6E8A-4147-A177-3AD203B41FA5}">
                      <a16:colId xmlns:a16="http://schemas.microsoft.com/office/drawing/2014/main" val="68208405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温度系数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精度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封装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工作温度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订购码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7605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50PPM/</a:t>
                      </a:r>
                      <a:r>
                        <a:rPr lang="zh-CN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℃</a:t>
                      </a:r>
                      <a:endParaRPr lang="zh-CN" sz="105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0.5%</a:t>
                      </a:r>
                      <a:endParaRPr lang="zh-CN" sz="105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ESOP10</a:t>
                      </a:r>
                      <a:endParaRPr lang="zh-CN" sz="105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-40</a:t>
                      </a:r>
                      <a:r>
                        <a:rPr lang="zh-CN" sz="10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-85</a:t>
                      </a:r>
                      <a:r>
                        <a:rPr lang="zh-CN" sz="10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℃</a:t>
                      </a:r>
                      <a:endParaRPr lang="zh-CN" sz="105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GP8403-TC50-EW</a:t>
                      </a:r>
                      <a:endParaRPr lang="zh-CN" sz="105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669307"/>
                  </a:ext>
                </a:extLst>
              </a:tr>
            </a:tbl>
          </a:graphicData>
        </a:graphic>
      </p:graphicFrame>
      <p:sp>
        <p:nvSpPr>
          <p:cNvPr id="2" name="Rectangle 56">
            <a:extLst>
              <a:ext uri="{FF2B5EF4-FFF2-40B4-BE49-F238E27FC236}">
                <a16:creationId xmlns:a16="http://schemas.microsoft.com/office/drawing/2014/main" id="{C04935A6-CAD3-4387-8576-DC1D08300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119">
            <a:extLst>
              <a:ext uri="{FF2B5EF4-FFF2-40B4-BE49-F238E27FC236}">
                <a16:creationId xmlns:a16="http://schemas.microsoft.com/office/drawing/2014/main" id="{351B531E-7A20-417A-B955-1042F1AE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1F7BE988-39AD-4386-9B3C-8C813E1A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39">
            <a:extLst>
              <a:ext uri="{FF2B5EF4-FFF2-40B4-BE49-F238E27FC236}">
                <a16:creationId xmlns:a16="http://schemas.microsoft.com/office/drawing/2014/main" id="{35DF0893-780B-412D-8B18-92503BA21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150">
            <a:extLst>
              <a:ext uri="{FF2B5EF4-FFF2-40B4-BE49-F238E27FC236}">
                <a16:creationId xmlns:a16="http://schemas.microsoft.com/office/drawing/2014/main" id="{A142407E-AB54-45D6-BB6C-AF841FD7C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b="1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55A45C11-B044-4C10-B0A1-3A7CCCCE76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513416"/>
              </p:ext>
            </p:extLst>
          </p:nvPr>
        </p:nvGraphicFramePr>
        <p:xfrm>
          <a:off x="1135322" y="1879600"/>
          <a:ext cx="4346064" cy="2324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959110" imgH="3190345" progId="Visio.Drawing.11">
                  <p:embed/>
                </p:oleObj>
              </mc:Choice>
              <mc:Fallback>
                <p:oleObj name="Visio" r:id="rId3" imgW="5959110" imgH="3190345" progId="Visio.Drawing.11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322" y="1879600"/>
                        <a:ext cx="4346064" cy="23240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0469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8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封装信息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EBCD70BF-7BA5-406D-B4FF-131F448C8DB5}"/>
              </a:ext>
            </a:extLst>
          </p:cNvPr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4">
            <a:extLst>
              <a:ext uri="{FF2B5EF4-FFF2-40B4-BE49-F238E27FC236}">
                <a16:creationId xmlns:a16="http://schemas.microsoft.com/office/drawing/2014/main" id="{E57D9322-D4EA-439F-A477-E7F16EF4F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7A867EC-BD89-4CCC-AAF6-F90E61E30FD5}"/>
              </a:ext>
            </a:extLst>
          </p:cNvPr>
          <p:cNvSpPr/>
          <p:nvPr/>
        </p:nvSpPr>
        <p:spPr>
          <a:xfrm>
            <a:off x="450834" y="1693912"/>
            <a:ext cx="5715040" cy="6940500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9FC2125-0543-4279-AA3E-C658A232E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4" y="2372242"/>
            <a:ext cx="4648200" cy="526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811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535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1.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管脚定义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D9F98E4-A6D1-4FA0-A74B-76C6A311C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06721"/>
              </p:ext>
            </p:extLst>
          </p:nvPr>
        </p:nvGraphicFramePr>
        <p:xfrm>
          <a:off x="450834" y="1534493"/>
          <a:ext cx="5715040" cy="2319746"/>
        </p:xfrm>
        <a:graphic>
          <a:graphicData uri="http://schemas.openxmlformats.org/drawingml/2006/table">
            <a:tbl>
              <a:tblPr firstRow="1" firstCol="1" bandRow="1"/>
              <a:tblGrid>
                <a:gridCol w="1375373">
                  <a:extLst>
                    <a:ext uri="{9D8B030D-6E8A-4147-A177-3AD203B41FA5}">
                      <a16:colId xmlns:a16="http://schemas.microsoft.com/office/drawing/2014/main" val="2195539866"/>
                    </a:ext>
                  </a:extLst>
                </a:gridCol>
                <a:gridCol w="4339667">
                  <a:extLst>
                    <a:ext uri="{9D8B030D-6E8A-4147-A177-3AD203B41FA5}">
                      <a16:colId xmlns:a16="http://schemas.microsoft.com/office/drawing/2014/main" val="2396896449"/>
                    </a:ext>
                  </a:extLst>
                </a:gridCol>
              </a:tblGrid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管脚名称</a:t>
                      </a:r>
                      <a:endParaRPr lang="zh-CN" sz="7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管脚功能</a:t>
                      </a:r>
                      <a:endParaRPr lang="zh-CN" sz="7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67604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SCLK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I2C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协议时钟信号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82946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SDA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I2C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协议数据信号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627168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VCC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电源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53655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GND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地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721487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V5V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内部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LDO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5V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输出，必须外接大于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1uF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电容。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22742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A0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第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位硬件地址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50578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A1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第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位硬件地址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721038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A2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第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位硬件地址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4632560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VOUT0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第一路模拟电压输出，必须外接一个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1uF</a:t>
                      </a:r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电容</a:t>
                      </a:r>
                      <a:endParaRPr lang="zh-CN" sz="70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0714549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VOUT1</a:t>
                      </a:r>
                      <a:endParaRPr lang="zh-CN" sz="7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第二路模拟电压输出，必须外接一个</a:t>
                      </a:r>
                      <a:r>
                        <a:rPr lang="en-US" altLang="zh-CN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uF</a:t>
                      </a:r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电容</a:t>
                      </a:r>
                      <a:endParaRPr lang="zh-CN" sz="70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8461464"/>
                  </a:ext>
                </a:extLst>
              </a:tr>
            </a:tbl>
          </a:graphicData>
        </a:graphic>
      </p:graphicFrame>
      <p:sp>
        <p:nvSpPr>
          <p:cNvPr id="31" name="文本框 30">
            <a:extLst>
              <a:ext uri="{FF2B5EF4-FFF2-40B4-BE49-F238E27FC236}">
                <a16:creationId xmlns:a16="http://schemas.microsoft.com/office/drawing/2014/main" id="{7B30F72E-5B00-4E7C-A719-22607238C85A}"/>
              </a:ext>
            </a:extLst>
          </p:cNvPr>
          <p:cNvSpPr txBox="1"/>
          <p:nvPr/>
        </p:nvSpPr>
        <p:spPr>
          <a:xfrm>
            <a:off x="2787654" y="3902211"/>
            <a:ext cx="10414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00" dirty="0"/>
              <a:t>表</a:t>
            </a:r>
            <a:r>
              <a:rPr lang="en-US" altLang="zh-CN" sz="800" dirty="0"/>
              <a:t>-A  </a:t>
            </a:r>
            <a:r>
              <a:rPr lang="zh-CN" altLang="en-US" sz="800" dirty="0"/>
              <a:t>管脚分布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93C097C4-C420-49A1-8FF8-798268721115}"/>
              </a:ext>
            </a:extLst>
          </p:cNvPr>
          <p:cNvSpPr txBox="1"/>
          <p:nvPr/>
        </p:nvSpPr>
        <p:spPr>
          <a:xfrm>
            <a:off x="379396" y="6077281"/>
            <a:ext cx="4683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2.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绝对最大额定参数</a:t>
            </a:r>
          </a:p>
        </p:txBody>
      </p:sp>
      <p:graphicFrame>
        <p:nvGraphicFramePr>
          <p:cNvPr id="37" name="表格 36">
            <a:extLst>
              <a:ext uri="{FF2B5EF4-FFF2-40B4-BE49-F238E27FC236}">
                <a16:creationId xmlns:a16="http://schemas.microsoft.com/office/drawing/2014/main" id="{CCE628BF-9241-471F-91FD-C016C09FE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495791"/>
              </p:ext>
            </p:extLst>
          </p:nvPr>
        </p:nvGraphicFramePr>
        <p:xfrm>
          <a:off x="450834" y="6449830"/>
          <a:ext cx="5715040" cy="1316880"/>
        </p:xfrm>
        <a:graphic>
          <a:graphicData uri="http://schemas.openxmlformats.org/drawingml/2006/table">
            <a:tbl>
              <a:tblPr firstRow="1" firstCol="1" bandRow="1"/>
              <a:tblGrid>
                <a:gridCol w="2341239">
                  <a:extLst>
                    <a:ext uri="{9D8B030D-6E8A-4147-A177-3AD203B41FA5}">
                      <a16:colId xmlns:a16="http://schemas.microsoft.com/office/drawing/2014/main" val="2195539866"/>
                    </a:ext>
                  </a:extLst>
                </a:gridCol>
                <a:gridCol w="3373801">
                  <a:extLst>
                    <a:ext uri="{9D8B030D-6E8A-4147-A177-3AD203B41FA5}">
                      <a16:colId xmlns:a16="http://schemas.microsoft.com/office/drawing/2014/main" val="2396896449"/>
                    </a:ext>
                  </a:extLst>
                </a:gridCol>
              </a:tblGrid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工业操作温度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-40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℃至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85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829466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储存温度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-50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℃至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125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627168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输入电压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-0.3 </a:t>
                      </a:r>
                      <a:r>
                        <a:rPr lang="en-US" altLang="zh-CN" sz="90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vVCC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 + 0.3 v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53655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最大电压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36 v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721487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en-US" sz="900" b="1" kern="0" dirty="0">
                          <a:solidFill>
                            <a:srgbClr val="002854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ESD </a:t>
                      </a:r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保护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&gt; 2000 v</a:t>
                      </a:r>
                      <a:endParaRPr lang="zh-CN" altLang="zh-CN" sz="9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j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227426"/>
                  </a:ext>
                </a:extLst>
              </a:tr>
            </a:tbl>
          </a:graphicData>
        </a:graphic>
      </p:graphicFrame>
      <p:sp>
        <p:nvSpPr>
          <p:cNvPr id="48" name="TextBox 13">
            <a:extLst>
              <a:ext uri="{FF2B5EF4-FFF2-40B4-BE49-F238E27FC236}">
                <a16:creationId xmlns:a16="http://schemas.microsoft.com/office/drawing/2014/main" id="{990263B1-99E1-4DAE-9210-E5CA754CA97E}"/>
              </a:ext>
            </a:extLst>
          </p:cNvPr>
          <p:cNvSpPr txBox="1"/>
          <p:nvPr/>
        </p:nvSpPr>
        <p:spPr>
          <a:xfrm>
            <a:off x="450834" y="7827132"/>
            <a:ext cx="5749940" cy="38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* 超过“绝对最大额定值”中列出的参数值可能会造成永久性损坏设备。不保证器件在超出规范中列出的条件下操作。长时间暴露于极端条件下可能影响设备可靠性或功能。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3878E9-E7AF-4900-B309-4A1153617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AA94E77-13DE-433E-B29C-28B37CFC5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123953EC-8A92-4100-9079-31DA34B96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78">
            <a:extLst>
              <a:ext uri="{FF2B5EF4-FFF2-40B4-BE49-F238E27FC236}">
                <a16:creationId xmlns:a16="http://schemas.microsoft.com/office/drawing/2014/main" id="{F3343C97-21FF-49AD-A054-5FBD58F17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80">
            <a:extLst>
              <a:ext uri="{FF2B5EF4-FFF2-40B4-BE49-F238E27FC236}">
                <a16:creationId xmlns:a16="http://schemas.microsoft.com/office/drawing/2014/main" id="{F8482253-2ED1-442D-A59D-C0EAB525A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97">
            <a:extLst>
              <a:ext uri="{FF2B5EF4-FFF2-40B4-BE49-F238E27FC236}">
                <a16:creationId xmlns:a16="http://schemas.microsoft.com/office/drawing/2014/main" id="{FE745C2B-8789-41C9-8C5A-856669050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105">
            <a:extLst>
              <a:ext uri="{FF2B5EF4-FFF2-40B4-BE49-F238E27FC236}">
                <a16:creationId xmlns:a16="http://schemas.microsoft.com/office/drawing/2014/main" id="{6C53A967-AA18-4CCC-BE96-82F6E59E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53F379E5-C132-49EC-BBD8-1A7631DEE3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075156"/>
              </p:ext>
            </p:extLst>
          </p:nvPr>
        </p:nvGraphicFramePr>
        <p:xfrm>
          <a:off x="1943108" y="4283824"/>
          <a:ext cx="2730492" cy="1507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674586" imgH="1476360" progId="Visio.Drawing.11">
                  <p:embed/>
                </p:oleObj>
              </mc:Choice>
              <mc:Fallback>
                <p:oleObj r:id="rId3" imgW="2674586" imgH="1476360" progId="Visio.Drawing.11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8" y="4283824"/>
                        <a:ext cx="2730492" cy="1507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4588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3.1  </a:t>
            </a:r>
            <a:r>
              <a:rPr lang="zh-CN" altLang="en-US" sz="1100" kern="0" dirty="0">
                <a:cs typeface="Arial" panose="020B0604020202020204" pitchFamily="34" charset="0"/>
              </a:rPr>
              <a:t>基本功能（典型电路）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BF518EA2-1290-4792-9886-F9DB203E7AB6}"/>
              </a:ext>
            </a:extLst>
          </p:cNvPr>
          <p:cNvSpPr txBox="1"/>
          <p:nvPr/>
        </p:nvSpPr>
        <p:spPr>
          <a:xfrm>
            <a:off x="379396" y="1872072"/>
            <a:ext cx="5821378" cy="249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当芯片在板内电路中使用时可以适当增加电容和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TVS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对电路进行稳定和保护。</a:t>
            </a: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294FC1E-7EF3-4BB0-A0E3-B5EF8CAF5F94}"/>
              </a:ext>
            </a:extLst>
          </p:cNvPr>
          <p:cNvSpPr/>
          <p:nvPr/>
        </p:nvSpPr>
        <p:spPr>
          <a:xfrm>
            <a:off x="450834" y="2226524"/>
            <a:ext cx="5715040" cy="1920542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9E33283C-0C27-46EB-ABEE-CDC6C7505714}"/>
              </a:ext>
            </a:extLst>
          </p:cNvPr>
          <p:cNvSpPr txBox="1"/>
          <p:nvPr/>
        </p:nvSpPr>
        <p:spPr>
          <a:xfrm>
            <a:off x="450834" y="4225883"/>
            <a:ext cx="5749940" cy="80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注意：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、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V5V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上大于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1uF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电容为必须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、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VOUT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作为板级接口使用时，加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12V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单向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TVS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，反接、浪涌保护。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zh-CN" altLang="en-US" sz="8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86">
            <a:extLst>
              <a:ext uri="{FF2B5EF4-FFF2-40B4-BE49-F238E27FC236}">
                <a16:creationId xmlns:a16="http://schemas.microsoft.com/office/drawing/2014/main" id="{B3C6EB7C-2DDC-4948-A7A0-3A9B67A1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E6D21403-0EE8-4236-8FB5-46FD510295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510913"/>
              </p:ext>
            </p:extLst>
          </p:nvPr>
        </p:nvGraphicFramePr>
        <p:xfrm>
          <a:off x="1153287" y="2414078"/>
          <a:ext cx="4310134" cy="1545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619491" imgH="2019123" progId="Visio.Drawing.11">
                  <p:embed/>
                </p:oleObj>
              </mc:Choice>
              <mc:Fallback>
                <p:oleObj name="Visio" r:id="rId3" imgW="5619491" imgH="2019123" progId="Visio.Drawing.11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287" y="2414078"/>
                        <a:ext cx="4310134" cy="1545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3">
            <a:extLst>
              <a:ext uri="{FF2B5EF4-FFF2-40B4-BE49-F238E27FC236}">
                <a16:creationId xmlns:a16="http://schemas.microsoft.com/office/drawing/2014/main" id="{24A3847F-8FD0-418B-9D79-64BA1B6A1D9B}"/>
              </a:ext>
            </a:extLst>
          </p:cNvPr>
          <p:cNvSpPr txBox="1"/>
          <p:nvPr/>
        </p:nvSpPr>
        <p:spPr>
          <a:xfrm>
            <a:off x="379396" y="4970715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3.2  </a:t>
            </a:r>
            <a:r>
              <a:rPr lang="zh-CN" altLang="en-US" sz="1100" kern="0" dirty="0">
                <a:cs typeface="Arial" panose="020B0604020202020204" pitchFamily="34" charset="0"/>
              </a:rPr>
              <a:t>与</a:t>
            </a:r>
            <a:r>
              <a:rPr lang="en-US" altLang="zh-CN" sz="1100" kern="0" dirty="0">
                <a:cs typeface="Arial" panose="020B0604020202020204" pitchFamily="34" charset="0"/>
              </a:rPr>
              <a:t>3.3V MCU </a:t>
            </a:r>
            <a:r>
              <a:rPr lang="zh-CN" altLang="en-US" sz="1100" kern="0" dirty="0">
                <a:cs typeface="Arial" panose="020B0604020202020204" pitchFamily="34" charset="0"/>
              </a:rPr>
              <a:t>接口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8CCACBB-A22D-4DD5-A7C2-02F8B882E3FC}"/>
              </a:ext>
            </a:extLst>
          </p:cNvPr>
          <p:cNvSpPr/>
          <p:nvPr/>
        </p:nvSpPr>
        <p:spPr>
          <a:xfrm>
            <a:off x="450834" y="5369774"/>
            <a:ext cx="5715040" cy="1920542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A4D33F83-75B9-4200-822A-D0FAB77F1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" name="对象 21">
            <a:extLst>
              <a:ext uri="{FF2B5EF4-FFF2-40B4-BE49-F238E27FC236}">
                <a16:creationId xmlns:a16="http://schemas.microsoft.com/office/drawing/2014/main" id="{5753DD2F-D471-4BF4-ACB3-6DFB7EBBE4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118759"/>
              </p:ext>
            </p:extLst>
          </p:nvPr>
        </p:nvGraphicFramePr>
        <p:xfrm>
          <a:off x="987433" y="5553868"/>
          <a:ext cx="4641842" cy="1552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705281" imgH="2238260" progId="Visio.Drawing.11">
                  <p:embed/>
                </p:oleObj>
              </mc:Choice>
              <mc:Fallback>
                <p:oleObj name="Visio" r:id="rId5" imgW="6705281" imgH="2238260" progId="Visio.Drawing.11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33" y="5553868"/>
                        <a:ext cx="4641842" cy="1552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13">
            <a:extLst>
              <a:ext uri="{FF2B5EF4-FFF2-40B4-BE49-F238E27FC236}">
                <a16:creationId xmlns:a16="http://schemas.microsoft.com/office/drawing/2014/main" id="{61DE6D80-3BA7-4CF1-A2B4-14D3D5B05BF4}"/>
              </a:ext>
            </a:extLst>
          </p:cNvPr>
          <p:cNvSpPr txBox="1"/>
          <p:nvPr/>
        </p:nvSpPr>
        <p:spPr>
          <a:xfrm>
            <a:off x="1588289" y="7349728"/>
            <a:ext cx="3440130" cy="249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MCU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输出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3.3V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的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I2C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接口连接到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GP8403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上。</a:t>
            </a: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15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3.3  </a:t>
            </a:r>
            <a:r>
              <a:rPr lang="zh-CN" altLang="en-US" sz="1100" kern="0" dirty="0">
                <a:cs typeface="Arial" panose="020B0604020202020204" pitchFamily="34" charset="0"/>
              </a:rPr>
              <a:t>操作方法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86">
            <a:extLst>
              <a:ext uri="{FF2B5EF4-FFF2-40B4-BE49-F238E27FC236}">
                <a16:creationId xmlns:a16="http://schemas.microsoft.com/office/drawing/2014/main" id="{B3C6EB7C-2DDC-4948-A7A0-3A9B67A1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A4D33F83-75B9-4200-822A-D0FAB77F1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E637DD5-DA9A-4691-9B03-EC1F0C57BC0D}"/>
              </a:ext>
            </a:extLst>
          </p:cNvPr>
          <p:cNvSpPr txBox="1"/>
          <p:nvPr/>
        </p:nvSpPr>
        <p:spPr>
          <a:xfrm>
            <a:off x="571500" y="1895154"/>
            <a:ext cx="5629275" cy="2308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R="0" lvl="0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3.3.1</a:t>
            </a:r>
            <a:r>
              <a:rPr lang="en-US" altLang="zh-CN" sz="900" kern="0" dirty="0">
                <a:cs typeface="Arial" panose="020B0604020202020204" pitchFamily="34" charset="0"/>
              </a:rPr>
              <a:t>  Start</a:t>
            </a:r>
            <a:r>
              <a:rPr lang="zh-CN" altLang="en-US" sz="900" kern="0" dirty="0">
                <a:cs typeface="Arial" panose="020B0604020202020204" pitchFamily="34" charset="0"/>
              </a:rPr>
              <a:t>、</a:t>
            </a:r>
            <a:r>
              <a:rPr lang="en-US" altLang="zh-CN" sz="900" kern="0" dirty="0">
                <a:cs typeface="Arial" panose="020B0604020202020204" pitchFamily="34" charset="0"/>
              </a:rPr>
              <a:t>Stop</a:t>
            </a:r>
            <a:r>
              <a:rPr lang="zh-CN" altLang="en-US" sz="900" kern="0" dirty="0">
                <a:cs typeface="Arial" panose="020B0604020202020204" pitchFamily="34" charset="0"/>
              </a:rPr>
              <a:t>条件、有效数据、数据变换格式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70B8C8A-FCAB-4DA6-966A-FF1680BFB32D}"/>
              </a:ext>
            </a:extLst>
          </p:cNvPr>
          <p:cNvSpPr/>
          <p:nvPr/>
        </p:nvSpPr>
        <p:spPr>
          <a:xfrm>
            <a:off x="450834" y="2183471"/>
            <a:ext cx="5715040" cy="1646976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B03C8-5C11-4A0F-B431-F998E8D90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DB34C32B-73E8-47E9-A143-BD56413C75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460801"/>
              </p:ext>
            </p:extLst>
          </p:nvPr>
        </p:nvGraphicFramePr>
        <p:xfrm>
          <a:off x="1619258" y="2368772"/>
          <a:ext cx="3378192" cy="1276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781958" imgH="2363040" progId="Visio.Drawing.11">
                  <p:embed/>
                </p:oleObj>
              </mc:Choice>
              <mc:Fallback>
                <p:oleObj r:id="rId3" imgW="6781958" imgH="2363040" progId="Visio.Drawing.11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8" y="2368772"/>
                        <a:ext cx="3378192" cy="1276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本框 26">
            <a:extLst>
              <a:ext uri="{FF2B5EF4-FFF2-40B4-BE49-F238E27FC236}">
                <a16:creationId xmlns:a16="http://schemas.microsoft.com/office/drawing/2014/main" id="{3B309D14-DB62-466B-9CFD-97B2BC085B1D}"/>
              </a:ext>
            </a:extLst>
          </p:cNvPr>
          <p:cNvSpPr txBox="1"/>
          <p:nvPr/>
        </p:nvSpPr>
        <p:spPr>
          <a:xfrm>
            <a:off x="571500" y="3900332"/>
            <a:ext cx="5629275" cy="2308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R="0" lvl="0" defTabSz="914400" rtl="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3.3.2</a:t>
            </a:r>
            <a:r>
              <a:rPr lang="en-US" altLang="zh-CN" sz="900" kern="0" dirty="0">
                <a:cs typeface="Arial" panose="020B0604020202020204" pitchFamily="34" charset="0"/>
              </a:rPr>
              <a:t>  ACK</a:t>
            </a:r>
            <a:r>
              <a:rPr lang="zh-CN" altLang="en-US" sz="900" kern="0" dirty="0">
                <a:cs typeface="Arial" panose="020B0604020202020204" pitchFamily="34" charset="0"/>
              </a:rPr>
              <a:t>格式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8F73D44F-0A4C-4F55-8082-7648AAA0FAF7}"/>
              </a:ext>
            </a:extLst>
          </p:cNvPr>
          <p:cNvSpPr/>
          <p:nvPr/>
        </p:nvSpPr>
        <p:spPr>
          <a:xfrm>
            <a:off x="450834" y="4141846"/>
            <a:ext cx="5715040" cy="1646976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5CB913E-801A-46D6-9498-1C20B124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9" name="对象 28">
            <a:extLst>
              <a:ext uri="{FF2B5EF4-FFF2-40B4-BE49-F238E27FC236}">
                <a16:creationId xmlns:a16="http://schemas.microsoft.com/office/drawing/2014/main" id="{BF939671-EB35-476F-9D11-52B3638F41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78565"/>
              </p:ext>
            </p:extLst>
          </p:nvPr>
        </p:nvGraphicFramePr>
        <p:xfrm>
          <a:off x="1814610" y="4167072"/>
          <a:ext cx="2987488" cy="159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5272995" imgH="3286980" progId="Visio.Drawing.11">
                  <p:embed/>
                </p:oleObj>
              </mc:Choice>
              <mc:Fallback>
                <p:oleObj r:id="rId5" imgW="5272995" imgH="3286980" progId="Visio.Drawing.11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610" y="4167072"/>
                        <a:ext cx="2987488" cy="1596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本框 29">
            <a:extLst>
              <a:ext uri="{FF2B5EF4-FFF2-40B4-BE49-F238E27FC236}">
                <a16:creationId xmlns:a16="http://schemas.microsoft.com/office/drawing/2014/main" id="{9F51BCDD-785F-4C91-AB82-0AF92F3F44FD}"/>
              </a:ext>
            </a:extLst>
          </p:cNvPr>
          <p:cNvSpPr txBox="1"/>
          <p:nvPr/>
        </p:nvSpPr>
        <p:spPr>
          <a:xfrm>
            <a:off x="571500" y="5858498"/>
            <a:ext cx="5629275" cy="97937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3.3.3  </a:t>
            </a:r>
            <a:r>
              <a:rPr lang="zh-CN" altLang="en-US" sz="900" kern="0" dirty="0">
                <a:cs typeface="Arial" panose="020B0604020202020204" pitchFamily="34" charset="0"/>
              </a:rPr>
              <a:t>设置下图中红色配置位，地址设置为</a:t>
            </a:r>
            <a:r>
              <a:rPr lang="en-US" altLang="zh-CN" sz="900" kern="0" dirty="0">
                <a:cs typeface="Arial" panose="020B0604020202020204" pitchFamily="34" charset="0"/>
              </a:rPr>
              <a:t>02</a:t>
            </a:r>
            <a:r>
              <a:rPr lang="zh-CN" altLang="en-US" sz="900" kern="0" dirty="0">
                <a:cs typeface="Arial" panose="020B0604020202020204" pitchFamily="34" charset="0"/>
              </a:rPr>
              <a:t>，则对</a:t>
            </a:r>
            <a:r>
              <a:rPr lang="en-US" altLang="zh-CN" sz="900" kern="0" dirty="0">
                <a:cs typeface="Arial" panose="020B0604020202020204" pitchFamily="34" charset="0"/>
              </a:rPr>
              <a:t>VOUT0</a:t>
            </a:r>
            <a:r>
              <a:rPr lang="zh-CN" altLang="en-US" sz="900" kern="0" dirty="0">
                <a:cs typeface="Arial" panose="020B0604020202020204" pitchFamily="34" charset="0"/>
              </a:rPr>
              <a:t>进行操作。将</a:t>
            </a:r>
            <a:r>
              <a:rPr lang="en-US" altLang="zh-CN" sz="900" kern="0" dirty="0">
                <a:cs typeface="Arial" panose="020B0604020202020204" pitchFamily="34" charset="0"/>
              </a:rPr>
              <a:t>12bit DATA</a:t>
            </a:r>
            <a:r>
              <a:rPr lang="zh-CN" altLang="en-US" sz="900" kern="0" dirty="0">
                <a:cs typeface="Arial" panose="020B0604020202020204" pitchFamily="34" charset="0"/>
              </a:rPr>
              <a:t>数据分为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和</a:t>
            </a:r>
            <a:r>
              <a:rPr lang="en-US" altLang="zh-CN" sz="900" kern="0" dirty="0">
                <a:cs typeface="Arial" panose="020B0604020202020204" pitchFamily="34" charset="0"/>
              </a:rPr>
              <a:t>DATA0 High</a:t>
            </a:r>
            <a:r>
              <a:rPr lang="zh-CN" altLang="en-US" sz="900" kern="0" dirty="0">
                <a:cs typeface="Arial" panose="020B0604020202020204" pitchFamily="34" charset="0"/>
              </a:rPr>
              <a:t>写入，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为低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</a:t>
            </a:r>
            <a:r>
              <a:rPr lang="en-US" altLang="zh-CN" sz="900" kern="0" dirty="0">
                <a:cs typeface="Arial" panose="020B0604020202020204" pitchFamily="34" charset="0"/>
              </a:rPr>
              <a:t>DATA0 High</a:t>
            </a:r>
            <a:r>
              <a:rPr lang="zh-CN" altLang="en-US" sz="900" kern="0" dirty="0">
                <a:cs typeface="Arial" panose="020B0604020202020204" pitchFamily="34" charset="0"/>
              </a:rPr>
              <a:t>为高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，并且无视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的低</a:t>
            </a:r>
            <a:r>
              <a:rPr lang="en-US" altLang="zh-CN" sz="900" kern="0" dirty="0">
                <a:cs typeface="Arial" panose="020B0604020202020204" pitchFamily="34" charset="0"/>
              </a:rPr>
              <a:t>4</a:t>
            </a:r>
            <a:r>
              <a:rPr lang="zh-CN" altLang="en-US" sz="900" kern="0" dirty="0">
                <a:cs typeface="Arial" panose="020B0604020202020204" pitchFamily="34" charset="0"/>
              </a:rPr>
              <a:t>位。如果是</a:t>
            </a:r>
            <a:r>
              <a:rPr lang="en-US" altLang="zh-CN" sz="900" kern="0" dirty="0">
                <a:cs typeface="Arial" panose="020B0604020202020204" pitchFamily="34" charset="0"/>
              </a:rPr>
              <a:t>0-10V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VOUT=DATA0/0xFFF*10V</a:t>
            </a:r>
            <a:r>
              <a:rPr lang="zh-CN" altLang="en-US" sz="900" kern="0" dirty="0">
                <a:cs typeface="Arial" panose="020B0604020202020204" pitchFamily="34" charset="0"/>
              </a:rPr>
              <a:t>。如果是</a:t>
            </a:r>
            <a:r>
              <a:rPr lang="en-US" altLang="zh-CN" sz="900" kern="0" dirty="0">
                <a:cs typeface="Arial" panose="020B0604020202020204" pitchFamily="34" charset="0"/>
              </a:rPr>
              <a:t>0-5V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VOUT=DATA0/0xFFF*5V</a:t>
            </a:r>
            <a:r>
              <a:rPr lang="zh-CN" altLang="en-US" sz="900" kern="0" dirty="0">
                <a:cs typeface="Arial" panose="020B0604020202020204" pitchFamily="34" charset="0"/>
              </a:rPr>
              <a:t>。</a:t>
            </a:r>
            <a:r>
              <a:rPr lang="en-US" altLang="zh-CN" sz="900" kern="0" dirty="0">
                <a:cs typeface="Arial" panose="020B0604020202020204" pitchFamily="34" charset="0"/>
              </a:rPr>
              <a:t>I2C</a:t>
            </a:r>
            <a:r>
              <a:rPr lang="zh-CN" altLang="en-US" sz="900" kern="0" dirty="0">
                <a:cs typeface="Arial" panose="020B0604020202020204" pitchFamily="34" charset="0"/>
              </a:rPr>
              <a:t>命令中，包含</a:t>
            </a:r>
            <a:r>
              <a:rPr lang="en-US" altLang="zh-CN" sz="900" kern="0" dirty="0">
                <a:cs typeface="Arial" panose="020B0604020202020204" pitchFamily="34" charset="0"/>
              </a:rPr>
              <a:t>3bit</a:t>
            </a:r>
            <a:r>
              <a:rPr lang="zh-CN" altLang="en-US" sz="900" kern="0" dirty="0">
                <a:cs typeface="Arial" panose="020B0604020202020204" pitchFamily="34" charset="0"/>
              </a:rPr>
              <a:t>硬件地址位，可以实现</a:t>
            </a:r>
            <a:r>
              <a:rPr lang="en-US" altLang="zh-CN" sz="900" kern="0" dirty="0">
                <a:cs typeface="Arial" panose="020B0604020202020204" pitchFamily="34" charset="0"/>
              </a:rPr>
              <a:t>8</a:t>
            </a:r>
            <a:r>
              <a:rPr lang="zh-CN" altLang="en-US" sz="900" kern="0" dirty="0">
                <a:cs typeface="Arial" panose="020B0604020202020204" pitchFamily="34" charset="0"/>
              </a:rPr>
              <a:t>片</a:t>
            </a:r>
            <a:r>
              <a:rPr lang="en-US" altLang="zh-CN" sz="900" kern="0" dirty="0">
                <a:cs typeface="Arial" panose="020B0604020202020204" pitchFamily="34" charset="0"/>
              </a:rPr>
              <a:t>GP8403</a:t>
            </a:r>
            <a:r>
              <a:rPr lang="zh-CN" altLang="en-US" sz="900" kern="0" dirty="0">
                <a:cs typeface="Arial" panose="020B0604020202020204" pitchFamily="34" charset="0"/>
              </a:rPr>
              <a:t>芯片的并接使用</a:t>
            </a:r>
          </a:p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lang="zh-CN" altLang="en-US" sz="900" kern="0" dirty="0">
              <a:cs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0A836EA-0281-4987-9253-D12979CEA903}"/>
              </a:ext>
            </a:extLst>
          </p:cNvPr>
          <p:cNvSpPr/>
          <p:nvPr/>
        </p:nvSpPr>
        <p:spPr>
          <a:xfrm>
            <a:off x="450834" y="6692668"/>
            <a:ext cx="5715040" cy="1646976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9E3FC746-D658-41C3-8556-8D2D32334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3" name="对象 32">
            <a:extLst>
              <a:ext uri="{FF2B5EF4-FFF2-40B4-BE49-F238E27FC236}">
                <a16:creationId xmlns:a16="http://schemas.microsoft.com/office/drawing/2014/main" id="{4B21943D-162C-4C86-9BE5-5CC36D40EB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712375"/>
              </p:ext>
            </p:extLst>
          </p:nvPr>
        </p:nvGraphicFramePr>
        <p:xfrm>
          <a:off x="844558" y="6804590"/>
          <a:ext cx="4927592" cy="1423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5680896" imgH="1640250" progId="Visio.Drawing.11">
                  <p:embed/>
                </p:oleObj>
              </mc:Choice>
              <mc:Fallback>
                <p:oleObj r:id="rId7" imgW="5680896" imgH="1640250" progId="Visio.Drawing.11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8" y="6804590"/>
                        <a:ext cx="4927592" cy="1423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8821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3.3  </a:t>
            </a:r>
            <a:r>
              <a:rPr lang="zh-CN" altLang="en-US" sz="1100" kern="0" dirty="0">
                <a:cs typeface="Arial" panose="020B0604020202020204" pitchFamily="34" charset="0"/>
              </a:rPr>
              <a:t>操作方法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86">
            <a:extLst>
              <a:ext uri="{FF2B5EF4-FFF2-40B4-BE49-F238E27FC236}">
                <a16:creationId xmlns:a16="http://schemas.microsoft.com/office/drawing/2014/main" id="{B3C6EB7C-2DDC-4948-A7A0-3A9B67A1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A4D33F83-75B9-4200-822A-D0FAB77F1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E637DD5-DA9A-4691-9B03-EC1F0C57BC0D}"/>
              </a:ext>
            </a:extLst>
          </p:cNvPr>
          <p:cNvSpPr txBox="1"/>
          <p:nvPr/>
        </p:nvSpPr>
        <p:spPr>
          <a:xfrm>
            <a:off x="571500" y="1895154"/>
            <a:ext cx="5629275" cy="768737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3.3.4  </a:t>
            </a:r>
            <a:r>
              <a:rPr lang="zh-CN" altLang="en-US" sz="900" kern="0" dirty="0">
                <a:cs typeface="Arial" panose="020B0604020202020204" pitchFamily="34" charset="0"/>
              </a:rPr>
              <a:t>设置下图中红色配置位，地址设置为</a:t>
            </a:r>
            <a:r>
              <a:rPr lang="en-US" altLang="zh-CN" sz="900" kern="0" dirty="0">
                <a:cs typeface="Arial" panose="020B0604020202020204" pitchFamily="34" charset="0"/>
              </a:rPr>
              <a:t>04</a:t>
            </a:r>
            <a:r>
              <a:rPr lang="zh-CN" altLang="en-US" sz="900" kern="0" dirty="0">
                <a:cs typeface="Arial" panose="020B0604020202020204" pitchFamily="34" charset="0"/>
              </a:rPr>
              <a:t>，则对</a:t>
            </a:r>
            <a:r>
              <a:rPr lang="en-US" altLang="zh-CN" sz="900" kern="0" dirty="0">
                <a:cs typeface="Arial" panose="020B0604020202020204" pitchFamily="34" charset="0"/>
              </a:rPr>
              <a:t>VOUT1</a:t>
            </a:r>
            <a:r>
              <a:rPr lang="zh-CN" altLang="en-US" sz="900" kern="0" dirty="0">
                <a:cs typeface="Arial" panose="020B0604020202020204" pitchFamily="34" charset="0"/>
              </a:rPr>
              <a:t>进行操作。将</a:t>
            </a:r>
            <a:r>
              <a:rPr lang="en-US" altLang="zh-CN" sz="900" kern="0" dirty="0">
                <a:cs typeface="Arial" panose="020B0604020202020204" pitchFamily="34" charset="0"/>
              </a:rPr>
              <a:t>12bit DATA</a:t>
            </a:r>
            <a:r>
              <a:rPr lang="zh-CN" altLang="en-US" sz="900" kern="0" dirty="0">
                <a:cs typeface="Arial" panose="020B0604020202020204" pitchFamily="34" charset="0"/>
              </a:rPr>
              <a:t>数据分为</a:t>
            </a:r>
            <a:r>
              <a:rPr lang="en-US" altLang="zh-CN" sz="900" kern="0" dirty="0">
                <a:cs typeface="Arial" panose="020B0604020202020204" pitchFamily="34" charset="0"/>
              </a:rPr>
              <a:t>DATA Low</a:t>
            </a:r>
            <a:r>
              <a:rPr lang="zh-CN" altLang="en-US" sz="900" kern="0" dirty="0">
                <a:cs typeface="Arial" panose="020B0604020202020204" pitchFamily="34" charset="0"/>
              </a:rPr>
              <a:t>和</a:t>
            </a:r>
            <a:r>
              <a:rPr lang="en-US" altLang="zh-CN" sz="900" kern="0" dirty="0">
                <a:cs typeface="Arial" panose="020B0604020202020204" pitchFamily="34" charset="0"/>
              </a:rPr>
              <a:t>DATA High</a:t>
            </a:r>
            <a:r>
              <a:rPr lang="zh-CN" altLang="en-US" sz="900" kern="0" dirty="0">
                <a:cs typeface="Arial" panose="020B0604020202020204" pitchFamily="34" charset="0"/>
              </a:rPr>
              <a:t>写入，</a:t>
            </a:r>
            <a:r>
              <a:rPr lang="en-US" altLang="zh-CN" sz="900" kern="0" dirty="0">
                <a:cs typeface="Arial" panose="020B0604020202020204" pitchFamily="34" charset="0"/>
              </a:rPr>
              <a:t>DATA Low</a:t>
            </a:r>
            <a:r>
              <a:rPr lang="zh-CN" altLang="en-US" sz="900" kern="0" dirty="0">
                <a:cs typeface="Arial" panose="020B0604020202020204" pitchFamily="34" charset="0"/>
              </a:rPr>
              <a:t>为低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</a:t>
            </a:r>
            <a:r>
              <a:rPr lang="en-US" altLang="zh-CN" sz="900" kern="0" dirty="0">
                <a:cs typeface="Arial" panose="020B0604020202020204" pitchFamily="34" charset="0"/>
              </a:rPr>
              <a:t>DATA High</a:t>
            </a:r>
            <a:r>
              <a:rPr lang="zh-CN" altLang="en-US" sz="900" kern="0" dirty="0">
                <a:cs typeface="Arial" panose="020B0604020202020204" pitchFamily="34" charset="0"/>
              </a:rPr>
              <a:t>为高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，并且无视</a:t>
            </a:r>
            <a:r>
              <a:rPr lang="en-US" altLang="zh-CN" sz="900" kern="0" dirty="0">
                <a:cs typeface="Arial" panose="020B0604020202020204" pitchFamily="34" charset="0"/>
              </a:rPr>
              <a:t>DATA Low</a:t>
            </a:r>
            <a:r>
              <a:rPr lang="zh-CN" altLang="en-US" sz="900" kern="0" dirty="0">
                <a:cs typeface="Arial" panose="020B0604020202020204" pitchFamily="34" charset="0"/>
              </a:rPr>
              <a:t>的低</a:t>
            </a:r>
            <a:r>
              <a:rPr lang="en-US" altLang="zh-CN" sz="900" kern="0" dirty="0">
                <a:cs typeface="Arial" panose="020B0604020202020204" pitchFamily="34" charset="0"/>
              </a:rPr>
              <a:t>4</a:t>
            </a:r>
            <a:r>
              <a:rPr lang="zh-CN" altLang="en-US" sz="900" kern="0" dirty="0">
                <a:cs typeface="Arial" panose="020B0604020202020204" pitchFamily="34" charset="0"/>
              </a:rPr>
              <a:t>位。如果是</a:t>
            </a:r>
            <a:r>
              <a:rPr lang="en-US" altLang="zh-CN" sz="900" kern="0" dirty="0">
                <a:cs typeface="Arial" panose="020B0604020202020204" pitchFamily="34" charset="0"/>
              </a:rPr>
              <a:t>0-10V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VOUT=DATA/0xFFF*10V</a:t>
            </a:r>
            <a:r>
              <a:rPr lang="zh-CN" altLang="en-US" sz="900" kern="0" dirty="0">
                <a:cs typeface="Arial" panose="020B0604020202020204" pitchFamily="34" charset="0"/>
              </a:rPr>
              <a:t>。如果是</a:t>
            </a:r>
            <a:r>
              <a:rPr lang="en-US" altLang="zh-CN" sz="900" kern="0" dirty="0">
                <a:cs typeface="Arial" panose="020B0604020202020204" pitchFamily="34" charset="0"/>
              </a:rPr>
              <a:t>0-5V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VOUT=DATA/0xFFF*5V</a:t>
            </a:r>
            <a:r>
              <a:rPr lang="zh-CN" altLang="en-US" sz="900" kern="0" dirty="0">
                <a:cs typeface="Arial" panose="020B0604020202020204" pitchFamily="34" charset="0"/>
              </a:rPr>
              <a:t>。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70B8C8A-FCAB-4DA6-966A-FF1680BFB32D}"/>
              </a:ext>
            </a:extLst>
          </p:cNvPr>
          <p:cNvSpPr/>
          <p:nvPr/>
        </p:nvSpPr>
        <p:spPr>
          <a:xfrm>
            <a:off x="450834" y="2725427"/>
            <a:ext cx="5715040" cy="1646976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B03C8-5C11-4A0F-B431-F998E8D90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5CB913E-801A-46D6-9498-1C20B124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9E3FC746-D658-41C3-8556-8D2D32334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19163BD-8B71-464D-A808-38B75ADA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4D342F17-E174-418D-9DE1-4EF66D5B8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028022"/>
              </p:ext>
            </p:extLst>
          </p:nvPr>
        </p:nvGraphicFramePr>
        <p:xfrm>
          <a:off x="929159" y="2859293"/>
          <a:ext cx="4758390" cy="137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680896" imgH="1640250" progId="Visio.Drawing.11">
                  <p:embed/>
                </p:oleObj>
              </mc:Choice>
              <mc:Fallback>
                <p:oleObj r:id="rId3" imgW="5680896" imgH="1640250" progId="Visio.Drawing.11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159" y="2859293"/>
                        <a:ext cx="4758390" cy="13792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本框 33">
            <a:extLst>
              <a:ext uri="{FF2B5EF4-FFF2-40B4-BE49-F238E27FC236}">
                <a16:creationId xmlns:a16="http://schemas.microsoft.com/office/drawing/2014/main" id="{177231BB-8143-4F28-9324-954029F1463D}"/>
              </a:ext>
            </a:extLst>
          </p:cNvPr>
          <p:cNvSpPr txBox="1"/>
          <p:nvPr/>
        </p:nvSpPr>
        <p:spPr>
          <a:xfrm>
            <a:off x="571500" y="4457021"/>
            <a:ext cx="5629275" cy="132658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3.3.5  </a:t>
            </a:r>
            <a:r>
              <a:rPr lang="zh-CN" altLang="en-US" sz="900" kern="0" dirty="0">
                <a:cs typeface="Arial" panose="020B0604020202020204" pitchFamily="34" charset="0"/>
              </a:rPr>
              <a:t>设置下图中红色配置位，地址设置为</a:t>
            </a:r>
            <a:r>
              <a:rPr lang="en-US" altLang="zh-CN" sz="900" kern="0" dirty="0">
                <a:cs typeface="Arial" panose="020B0604020202020204" pitchFamily="34" charset="0"/>
              </a:rPr>
              <a:t>02</a:t>
            </a:r>
            <a:r>
              <a:rPr lang="zh-CN" altLang="en-US" sz="900" kern="0" dirty="0">
                <a:cs typeface="Arial" panose="020B0604020202020204" pitchFamily="34" charset="0"/>
              </a:rPr>
              <a:t>，并对</a:t>
            </a:r>
            <a:r>
              <a:rPr lang="en-US" altLang="zh-CN" sz="900" kern="0" dirty="0">
                <a:cs typeface="Arial" panose="020B0604020202020204" pitchFamily="34" charset="0"/>
              </a:rPr>
              <a:t>VOUT0</a:t>
            </a:r>
            <a:r>
              <a:rPr lang="zh-CN" altLang="en-US" sz="900" kern="0" dirty="0">
                <a:cs typeface="Arial" panose="020B0604020202020204" pitchFamily="34" charset="0"/>
              </a:rPr>
              <a:t>和</a:t>
            </a:r>
            <a:r>
              <a:rPr lang="en-US" altLang="zh-CN" sz="900" kern="0" dirty="0">
                <a:cs typeface="Arial" panose="020B0604020202020204" pitchFamily="34" charset="0"/>
              </a:rPr>
              <a:t>VOUT1</a:t>
            </a:r>
            <a:r>
              <a:rPr lang="zh-CN" altLang="en-US" sz="900" kern="0" dirty="0">
                <a:cs typeface="Arial" panose="020B0604020202020204" pitchFamily="34" charset="0"/>
              </a:rPr>
              <a:t>同时进行操作。将</a:t>
            </a:r>
            <a:r>
              <a:rPr lang="en-US" altLang="zh-CN" sz="900" kern="0" dirty="0">
                <a:cs typeface="Arial" panose="020B0604020202020204" pitchFamily="34" charset="0"/>
              </a:rPr>
              <a:t>12bit DATA0</a:t>
            </a:r>
            <a:r>
              <a:rPr lang="zh-CN" altLang="en-US" sz="900" kern="0" dirty="0">
                <a:cs typeface="Arial" panose="020B0604020202020204" pitchFamily="34" charset="0"/>
              </a:rPr>
              <a:t>数据分为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和</a:t>
            </a:r>
            <a:r>
              <a:rPr lang="en-US" altLang="zh-CN" sz="900" kern="0" dirty="0">
                <a:cs typeface="Arial" panose="020B0604020202020204" pitchFamily="34" charset="0"/>
              </a:rPr>
              <a:t>DATA0 High</a:t>
            </a:r>
            <a:r>
              <a:rPr lang="zh-CN" altLang="en-US" sz="900" kern="0" dirty="0">
                <a:cs typeface="Arial" panose="020B0604020202020204" pitchFamily="34" charset="0"/>
              </a:rPr>
              <a:t>写入，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为低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</a:t>
            </a:r>
            <a:r>
              <a:rPr lang="en-US" altLang="zh-CN" sz="900" kern="0" dirty="0">
                <a:cs typeface="Arial" panose="020B0604020202020204" pitchFamily="34" charset="0"/>
              </a:rPr>
              <a:t>DATA0 High</a:t>
            </a:r>
            <a:r>
              <a:rPr lang="zh-CN" altLang="en-US" sz="900" kern="0" dirty="0">
                <a:cs typeface="Arial" panose="020B0604020202020204" pitchFamily="34" charset="0"/>
              </a:rPr>
              <a:t>为高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，并且无视</a:t>
            </a:r>
            <a:r>
              <a:rPr lang="en-US" altLang="zh-CN" sz="900" kern="0" dirty="0">
                <a:cs typeface="Arial" panose="020B0604020202020204" pitchFamily="34" charset="0"/>
              </a:rPr>
              <a:t>DATA0 Low</a:t>
            </a:r>
            <a:r>
              <a:rPr lang="zh-CN" altLang="en-US" sz="900" kern="0" dirty="0">
                <a:cs typeface="Arial" panose="020B0604020202020204" pitchFamily="34" charset="0"/>
              </a:rPr>
              <a:t>的低</a:t>
            </a:r>
            <a:r>
              <a:rPr lang="en-US" altLang="zh-CN" sz="900" kern="0" dirty="0">
                <a:cs typeface="Arial" panose="020B0604020202020204" pitchFamily="34" charset="0"/>
              </a:rPr>
              <a:t>4</a:t>
            </a:r>
            <a:r>
              <a:rPr lang="zh-CN" altLang="en-US" sz="900" kern="0" dirty="0">
                <a:cs typeface="Arial" panose="020B0604020202020204" pitchFamily="34" charset="0"/>
              </a:rPr>
              <a:t>位。如果是</a:t>
            </a:r>
            <a:r>
              <a:rPr lang="en-US" altLang="zh-CN" sz="900" kern="0" dirty="0">
                <a:cs typeface="Arial" panose="020B0604020202020204" pitchFamily="34" charset="0"/>
              </a:rPr>
              <a:t>0-10V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VOUT0=DATA0/0xFFF*10V </a:t>
            </a:r>
            <a:r>
              <a:rPr lang="zh-CN" altLang="en-US" sz="900" kern="0" dirty="0">
                <a:cs typeface="Arial" panose="020B0604020202020204" pitchFamily="34" charset="0"/>
              </a:rPr>
              <a:t>。如果是</a:t>
            </a:r>
            <a:r>
              <a:rPr lang="en-US" altLang="zh-CN" sz="900" kern="0" dirty="0">
                <a:cs typeface="Arial" panose="020B0604020202020204" pitchFamily="34" charset="0"/>
              </a:rPr>
              <a:t>0-5V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VOUT0=DATA0/0xFFF*5V </a:t>
            </a:r>
            <a:r>
              <a:rPr lang="zh-CN" altLang="en-US" sz="900" kern="0" dirty="0">
                <a:cs typeface="Arial" panose="020B0604020202020204" pitchFamily="34" charset="0"/>
              </a:rPr>
              <a:t>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zh-CN" altLang="en-US" sz="900" kern="0" dirty="0">
                <a:cs typeface="Arial" panose="020B0604020202020204" pitchFamily="34" charset="0"/>
              </a:rPr>
              <a:t>同理，将</a:t>
            </a:r>
            <a:r>
              <a:rPr lang="en-US" altLang="zh-CN" sz="900" kern="0" dirty="0">
                <a:cs typeface="Arial" panose="020B0604020202020204" pitchFamily="34" charset="0"/>
              </a:rPr>
              <a:t>12bit DATA1</a:t>
            </a:r>
            <a:r>
              <a:rPr lang="zh-CN" altLang="en-US" sz="900" kern="0" dirty="0">
                <a:cs typeface="Arial" panose="020B0604020202020204" pitchFamily="34" charset="0"/>
              </a:rPr>
              <a:t>数据分为</a:t>
            </a:r>
            <a:r>
              <a:rPr lang="en-US" altLang="zh-CN" sz="900" kern="0" dirty="0">
                <a:cs typeface="Arial" panose="020B0604020202020204" pitchFamily="34" charset="0"/>
              </a:rPr>
              <a:t>DATA1 Low</a:t>
            </a:r>
            <a:r>
              <a:rPr lang="zh-CN" altLang="en-US" sz="900" kern="0" dirty="0">
                <a:cs typeface="Arial" panose="020B0604020202020204" pitchFamily="34" charset="0"/>
              </a:rPr>
              <a:t>和</a:t>
            </a:r>
            <a:r>
              <a:rPr lang="en-US" altLang="zh-CN" sz="900" kern="0" dirty="0">
                <a:cs typeface="Arial" panose="020B0604020202020204" pitchFamily="34" charset="0"/>
              </a:rPr>
              <a:t>DATA1 High</a:t>
            </a:r>
            <a:r>
              <a:rPr lang="zh-CN" altLang="en-US" sz="900" kern="0" dirty="0">
                <a:cs typeface="Arial" panose="020B0604020202020204" pitchFamily="34" charset="0"/>
              </a:rPr>
              <a:t>写入，</a:t>
            </a:r>
            <a:r>
              <a:rPr lang="en-US" altLang="zh-CN" sz="900" kern="0" dirty="0">
                <a:cs typeface="Arial" panose="020B0604020202020204" pitchFamily="34" charset="0"/>
              </a:rPr>
              <a:t>DATA1 Low</a:t>
            </a:r>
            <a:r>
              <a:rPr lang="zh-CN" altLang="en-US" sz="900" kern="0" dirty="0">
                <a:cs typeface="Arial" panose="020B0604020202020204" pitchFamily="34" charset="0"/>
              </a:rPr>
              <a:t>为低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</a:t>
            </a:r>
            <a:r>
              <a:rPr lang="en-US" altLang="zh-CN" sz="900" kern="0" dirty="0">
                <a:cs typeface="Arial" panose="020B0604020202020204" pitchFamily="34" charset="0"/>
              </a:rPr>
              <a:t>DATA1 High</a:t>
            </a:r>
            <a:r>
              <a:rPr lang="zh-CN" altLang="en-US" sz="900" kern="0" dirty="0">
                <a:cs typeface="Arial" panose="020B0604020202020204" pitchFamily="34" charset="0"/>
              </a:rPr>
              <a:t>为高</a:t>
            </a:r>
            <a:r>
              <a:rPr lang="en-US" altLang="zh-CN" sz="900" kern="0" dirty="0">
                <a:cs typeface="Arial" panose="020B0604020202020204" pitchFamily="34" charset="0"/>
              </a:rPr>
              <a:t>Byte</a:t>
            </a:r>
            <a:r>
              <a:rPr lang="zh-CN" altLang="en-US" sz="900" kern="0" dirty="0">
                <a:cs typeface="Arial" panose="020B0604020202020204" pitchFamily="34" charset="0"/>
              </a:rPr>
              <a:t>，并且无视</a:t>
            </a:r>
            <a:r>
              <a:rPr lang="en-US" altLang="zh-CN" sz="900" kern="0" dirty="0">
                <a:cs typeface="Arial" panose="020B0604020202020204" pitchFamily="34" charset="0"/>
              </a:rPr>
              <a:t>DATA1 Low</a:t>
            </a:r>
            <a:r>
              <a:rPr lang="zh-CN" altLang="en-US" sz="900" kern="0" dirty="0">
                <a:cs typeface="Arial" panose="020B0604020202020204" pitchFamily="34" charset="0"/>
              </a:rPr>
              <a:t>的低</a:t>
            </a:r>
            <a:r>
              <a:rPr lang="en-US" altLang="zh-CN" sz="900" kern="0" dirty="0">
                <a:cs typeface="Arial" panose="020B0604020202020204" pitchFamily="34" charset="0"/>
              </a:rPr>
              <a:t>4</a:t>
            </a:r>
            <a:r>
              <a:rPr lang="zh-CN" altLang="en-US" sz="900" kern="0" dirty="0">
                <a:cs typeface="Arial" panose="020B0604020202020204" pitchFamily="34" charset="0"/>
              </a:rPr>
              <a:t>位。如果是</a:t>
            </a:r>
            <a:r>
              <a:rPr lang="en-US" altLang="zh-CN" sz="900" kern="0" dirty="0">
                <a:cs typeface="Arial" panose="020B0604020202020204" pitchFamily="34" charset="0"/>
              </a:rPr>
              <a:t>0-10V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VOUT0=DATA1/0xFFF*10V </a:t>
            </a:r>
            <a:r>
              <a:rPr lang="zh-CN" altLang="en-US" sz="900" kern="0" dirty="0">
                <a:cs typeface="Arial" panose="020B0604020202020204" pitchFamily="34" charset="0"/>
              </a:rPr>
              <a:t>。如果是</a:t>
            </a:r>
            <a:r>
              <a:rPr lang="en-US" altLang="zh-CN" sz="900" kern="0" dirty="0">
                <a:cs typeface="Arial" panose="020B0604020202020204" pitchFamily="34" charset="0"/>
              </a:rPr>
              <a:t>0-5V</a:t>
            </a:r>
            <a:r>
              <a:rPr lang="zh-CN" altLang="en-US" sz="900" kern="0" dirty="0">
                <a:cs typeface="Arial" panose="020B0604020202020204" pitchFamily="34" charset="0"/>
              </a:rPr>
              <a:t>模式，则输出相对应的电压为：</a:t>
            </a:r>
            <a:r>
              <a:rPr lang="en-US" altLang="zh-CN" sz="900" kern="0" dirty="0">
                <a:cs typeface="Arial" panose="020B0604020202020204" pitchFamily="34" charset="0"/>
              </a:rPr>
              <a:t>VOUT1=DATA1/0xFFF*5V </a:t>
            </a:r>
            <a:r>
              <a:rPr lang="zh-CN" altLang="en-US" sz="900" kern="0" dirty="0">
                <a:cs typeface="Arial" panose="020B0604020202020204" pitchFamily="34" charset="0"/>
              </a:rPr>
              <a:t>。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96A675D-6E5D-4B0D-9CDD-3B409A11FAAF}"/>
              </a:ext>
            </a:extLst>
          </p:cNvPr>
          <p:cNvSpPr/>
          <p:nvPr/>
        </p:nvSpPr>
        <p:spPr>
          <a:xfrm>
            <a:off x="450834" y="5868220"/>
            <a:ext cx="5715040" cy="2996379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1C993D54-6BE3-483D-9E33-022A8523E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DBF79534-3E4C-4122-822E-64B690CD4F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974656"/>
              </p:ext>
            </p:extLst>
          </p:nvPr>
        </p:nvGraphicFramePr>
        <p:xfrm>
          <a:off x="1214441" y="6150955"/>
          <a:ext cx="4187826" cy="243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5548531" imgH="3216780" progId="Visio.Drawing.11">
                  <p:embed/>
                </p:oleObj>
              </mc:Choice>
              <mc:Fallback>
                <p:oleObj r:id="rId5" imgW="5548531" imgH="3216780" progId="Visio.Drawing.11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41" y="6150955"/>
                        <a:ext cx="4187826" cy="2430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7473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3.3  </a:t>
            </a:r>
            <a:r>
              <a:rPr lang="zh-CN" altLang="en-US" sz="1100" kern="0" dirty="0">
                <a:cs typeface="Arial" panose="020B0604020202020204" pitchFamily="34" charset="0"/>
              </a:rPr>
              <a:t>操作方法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86">
            <a:extLst>
              <a:ext uri="{FF2B5EF4-FFF2-40B4-BE49-F238E27FC236}">
                <a16:creationId xmlns:a16="http://schemas.microsoft.com/office/drawing/2014/main" id="{B3C6EB7C-2DDC-4948-A7A0-3A9B67A1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A4D33F83-75B9-4200-822A-D0FAB77F1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E637DD5-DA9A-4691-9B03-EC1F0C57BC0D}"/>
              </a:ext>
            </a:extLst>
          </p:cNvPr>
          <p:cNvSpPr txBox="1"/>
          <p:nvPr/>
        </p:nvSpPr>
        <p:spPr>
          <a:xfrm>
            <a:off x="571500" y="1895154"/>
            <a:ext cx="5629275" cy="4224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3.3.6  </a:t>
            </a:r>
            <a:r>
              <a:rPr lang="zh-CN" altLang="en-US" sz="900" kern="0" dirty="0">
                <a:cs typeface="Arial" panose="020B0604020202020204" pitchFamily="34" charset="0"/>
              </a:rPr>
              <a:t>设置下图中红色配置位，地址设置为</a:t>
            </a:r>
            <a:r>
              <a:rPr lang="en-US" altLang="zh-CN" sz="900" kern="0" dirty="0">
                <a:cs typeface="Arial" panose="020B0604020202020204" pitchFamily="34" charset="0"/>
              </a:rPr>
              <a:t>01</a:t>
            </a:r>
            <a:r>
              <a:rPr lang="zh-CN" altLang="en-US" sz="900" kern="0" dirty="0">
                <a:cs typeface="Arial" panose="020B0604020202020204" pitchFamily="34" charset="0"/>
              </a:rPr>
              <a:t>，如果写入数据</a:t>
            </a:r>
            <a:r>
              <a:rPr lang="en-US" altLang="zh-CN" sz="900" kern="0" dirty="0">
                <a:cs typeface="Arial" panose="020B0604020202020204" pitchFamily="34" charset="0"/>
              </a:rPr>
              <a:t>0x00</a:t>
            </a:r>
            <a:r>
              <a:rPr lang="zh-CN" altLang="en-US" sz="900" kern="0" dirty="0">
                <a:cs typeface="Arial" panose="020B0604020202020204" pitchFamily="34" charset="0"/>
              </a:rPr>
              <a:t>，则芯片输出电压选择</a:t>
            </a:r>
            <a:r>
              <a:rPr lang="en-US" altLang="zh-CN" sz="900" kern="0" dirty="0">
                <a:cs typeface="Arial" panose="020B0604020202020204" pitchFamily="34" charset="0"/>
              </a:rPr>
              <a:t>0-5V</a:t>
            </a:r>
            <a:r>
              <a:rPr lang="zh-CN" altLang="en-US" sz="900" kern="0" dirty="0">
                <a:cs typeface="Arial" panose="020B0604020202020204" pitchFamily="34" charset="0"/>
              </a:rPr>
              <a:t>；如果写入数据为</a:t>
            </a:r>
            <a:r>
              <a:rPr lang="en-US" altLang="zh-CN" sz="900" kern="0" dirty="0">
                <a:cs typeface="Arial" panose="020B0604020202020204" pitchFamily="34" charset="0"/>
              </a:rPr>
              <a:t>0x11</a:t>
            </a:r>
            <a:r>
              <a:rPr lang="zh-CN" altLang="en-US" sz="900" kern="0" dirty="0">
                <a:cs typeface="Arial" panose="020B0604020202020204" pitchFamily="34" charset="0"/>
              </a:rPr>
              <a:t>，则芯片输出的电压选择为</a:t>
            </a:r>
            <a:r>
              <a:rPr lang="en-US" altLang="zh-CN" sz="900" kern="0" dirty="0">
                <a:cs typeface="Arial" panose="020B0604020202020204" pitchFamily="34" charset="0"/>
              </a:rPr>
              <a:t>0-10V</a:t>
            </a:r>
            <a:r>
              <a:rPr lang="zh-CN" altLang="en-US" sz="900" kern="0" dirty="0">
                <a:cs typeface="Arial" panose="020B0604020202020204" pitchFamily="34" charset="0"/>
              </a:rPr>
              <a:t>。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70B8C8A-FCAB-4DA6-966A-FF1680BFB32D}"/>
              </a:ext>
            </a:extLst>
          </p:cNvPr>
          <p:cNvSpPr/>
          <p:nvPr/>
        </p:nvSpPr>
        <p:spPr>
          <a:xfrm>
            <a:off x="450834" y="2400300"/>
            <a:ext cx="5715040" cy="2108200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B03C8-5C11-4A0F-B431-F998E8D90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5CB913E-801A-46D6-9498-1C20B124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9E3FC746-D658-41C3-8556-8D2D32334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19163BD-8B71-464D-A808-38B75ADA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1C993D54-6BE3-483D-9E33-022A8523E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EDE0288-954F-4E3A-B9E2-866A59FD1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46E44805-DCAC-4A34-8FBD-C41A4E8CFF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932357"/>
              </p:ext>
            </p:extLst>
          </p:nvPr>
        </p:nvGraphicFramePr>
        <p:xfrm>
          <a:off x="1055692" y="2635250"/>
          <a:ext cx="45053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516353" imgH="1640250" progId="Visio.Drawing.11">
                  <p:embed/>
                </p:oleObj>
              </mc:Choice>
              <mc:Fallback>
                <p:oleObj r:id="rId3" imgW="4516353" imgH="1640250" progId="Visio.Drawing.11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92" y="2635250"/>
                        <a:ext cx="4505325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矩形 26">
            <a:extLst>
              <a:ext uri="{FF2B5EF4-FFF2-40B4-BE49-F238E27FC236}">
                <a16:creationId xmlns:a16="http://schemas.microsoft.com/office/drawing/2014/main" id="{FF6FBA15-776E-4144-ACA6-B5F80FC8239E}"/>
              </a:ext>
            </a:extLst>
          </p:cNvPr>
          <p:cNvSpPr/>
          <p:nvPr/>
        </p:nvSpPr>
        <p:spPr>
          <a:xfrm>
            <a:off x="450834" y="4652010"/>
            <a:ext cx="5715040" cy="2108200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AC7D36C2-A8B4-4A04-B80E-76E297F2C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2" name="对象 21">
            <a:extLst>
              <a:ext uri="{FF2B5EF4-FFF2-40B4-BE49-F238E27FC236}">
                <a16:creationId xmlns:a16="http://schemas.microsoft.com/office/drawing/2014/main" id="{2B99DC93-637F-4AEE-844C-B5BA7B14B8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81149"/>
              </p:ext>
            </p:extLst>
          </p:nvPr>
        </p:nvGraphicFramePr>
        <p:xfrm>
          <a:off x="1055692" y="4886960"/>
          <a:ext cx="45053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4516353" imgH="1640250" progId="Visio.Drawing.11">
                  <p:embed/>
                </p:oleObj>
              </mc:Choice>
              <mc:Fallback>
                <p:oleObj r:id="rId5" imgW="4516353" imgH="1640250" progId="Visio.Drawing.11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92" y="4886960"/>
                        <a:ext cx="4505325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7949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3.3  </a:t>
            </a:r>
            <a:r>
              <a:rPr lang="zh-CN" altLang="en-US" sz="1100" kern="0" dirty="0">
                <a:cs typeface="Arial" panose="020B0604020202020204" pitchFamily="34" charset="0"/>
              </a:rPr>
              <a:t>操作方法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86">
            <a:extLst>
              <a:ext uri="{FF2B5EF4-FFF2-40B4-BE49-F238E27FC236}">
                <a16:creationId xmlns:a16="http://schemas.microsoft.com/office/drawing/2014/main" id="{B3C6EB7C-2DDC-4948-A7A0-3A9B67A1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88">
            <a:extLst>
              <a:ext uri="{FF2B5EF4-FFF2-40B4-BE49-F238E27FC236}">
                <a16:creationId xmlns:a16="http://schemas.microsoft.com/office/drawing/2014/main" id="{A4D33F83-75B9-4200-822A-D0FAB77F1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E637DD5-DA9A-4691-9B03-EC1F0C57BC0D}"/>
              </a:ext>
            </a:extLst>
          </p:cNvPr>
          <p:cNvSpPr txBox="1"/>
          <p:nvPr/>
        </p:nvSpPr>
        <p:spPr>
          <a:xfrm>
            <a:off x="571500" y="1895154"/>
            <a:ext cx="5629275" cy="67159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b="1" dirty="0">
                <a:solidFill>
                  <a:srgbClr val="00C8BE"/>
                </a:solidFill>
                <a:cs typeface="Arial" pitchFamily="34" charset="0"/>
              </a:rPr>
              <a:t>3.3.7  </a:t>
            </a:r>
            <a:r>
              <a:rPr lang="en-US" altLang="zh-CN" sz="900" kern="0" dirty="0">
                <a:cs typeface="Arial" panose="020B0604020202020204" pitchFamily="34" charset="0"/>
              </a:rPr>
              <a:t>GP8403</a:t>
            </a:r>
            <a:r>
              <a:rPr lang="zh-CN" altLang="en-US" sz="900" kern="0" dirty="0">
                <a:cs typeface="Arial" panose="020B0604020202020204" pitchFamily="34" charset="0"/>
              </a:rPr>
              <a:t>支持将电压数据保存在芯片内，保证掉电启动后依然能处于相应的电压输出状态。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zh-CN" altLang="en-US" sz="900" kern="0" dirty="0">
                <a:cs typeface="Arial" panose="020B0604020202020204" pitchFamily="34" charset="0"/>
              </a:rPr>
              <a:t>通过发送下图所示数据，可以实现写入的数据固化到芯片内部。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lang="zh-CN" altLang="en-US" sz="900" kern="0" dirty="0">
              <a:cs typeface="Arial" panose="020B0604020202020204" pitchFamily="34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70B8C8A-FCAB-4DA6-966A-FF1680BFB32D}"/>
              </a:ext>
            </a:extLst>
          </p:cNvPr>
          <p:cNvSpPr/>
          <p:nvPr/>
        </p:nvSpPr>
        <p:spPr>
          <a:xfrm>
            <a:off x="450834" y="2400300"/>
            <a:ext cx="5715040" cy="3714750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B03C8-5C11-4A0F-B431-F998E8D90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5CB913E-801A-46D6-9498-1C20B124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9E3FC746-D658-41C3-8556-8D2D32334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19163BD-8B71-464D-A808-38B75ADA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1C993D54-6BE3-483D-9E33-022A8523E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CEDE0288-954F-4E3A-B9E2-866A59FD1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AC7D36C2-A8B4-4A04-B80E-76E297F2C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8C37C9B-6116-4056-BBDD-644C8F2B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F403898F-A7DE-4F17-8B4B-61F3979C5F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974263"/>
              </p:ext>
            </p:extLst>
          </p:nvPr>
        </p:nvGraphicFramePr>
        <p:xfrm>
          <a:off x="703267" y="2700338"/>
          <a:ext cx="5210175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8229600" imgH="4924530" progId="Visio.Drawing.11">
                  <p:embed/>
                </p:oleObj>
              </mc:Choice>
              <mc:Fallback>
                <p:oleObj r:id="rId3" imgW="8229600" imgH="4924530" progId="Visio.Drawing.11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7" y="2700338"/>
                        <a:ext cx="5210175" cy="311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22825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4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器件功能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A757D9F4-8FC3-481A-A18A-18822D01BC22}"/>
              </a:ext>
            </a:extLst>
          </p:cNvPr>
          <p:cNvSpPr txBox="1"/>
          <p:nvPr/>
        </p:nvSpPr>
        <p:spPr>
          <a:xfrm>
            <a:off x="379396" y="1587763"/>
            <a:ext cx="5821377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kern="0" dirty="0">
                <a:effectLst/>
              </a:rPr>
              <a:t>GP8403</a:t>
            </a:r>
            <a:r>
              <a:rPr lang="zh-CN" altLang="en-US" sz="900" kern="0" dirty="0">
                <a:effectLst/>
              </a:rPr>
              <a:t>是一款高性能双通道</a:t>
            </a:r>
            <a:r>
              <a:rPr lang="en-US" altLang="zh-CN" sz="900" kern="0" dirty="0">
                <a:effectLst/>
              </a:rPr>
              <a:t>DAC</a:t>
            </a:r>
            <a:r>
              <a:rPr lang="zh-CN" altLang="en-US" sz="900" kern="0" dirty="0">
                <a:effectLst/>
              </a:rPr>
              <a:t>芯片（</a:t>
            </a:r>
            <a:r>
              <a:rPr lang="en-US" altLang="zh-CN" sz="900" kern="0" dirty="0">
                <a:effectLst/>
              </a:rPr>
              <a:t>I2C</a:t>
            </a:r>
            <a:r>
              <a:rPr lang="zh-CN" altLang="en-US" sz="900" kern="0" dirty="0">
                <a:effectLst/>
              </a:rPr>
              <a:t>到模拟电压转换器），通过</a:t>
            </a:r>
            <a:r>
              <a:rPr lang="en-US" altLang="zh-CN" sz="900" kern="0" dirty="0">
                <a:effectLst/>
              </a:rPr>
              <a:t>I2C</a:t>
            </a:r>
            <a:r>
              <a:rPr lang="zh-CN" altLang="en-US" sz="900" kern="0" dirty="0">
                <a:effectLst/>
              </a:rPr>
              <a:t>将</a:t>
            </a:r>
            <a:r>
              <a:rPr lang="en-US" altLang="zh-CN" sz="900" kern="0" dirty="0">
                <a:effectLst/>
              </a:rPr>
              <a:t>12BIT</a:t>
            </a:r>
            <a:r>
              <a:rPr lang="zh-CN" altLang="en-US" sz="900" kern="0" dirty="0">
                <a:effectLst/>
              </a:rPr>
              <a:t>数据转换成模拟电压，输出电压范围为</a:t>
            </a:r>
            <a:r>
              <a:rPr lang="en-US" altLang="zh-CN" sz="900" kern="0" dirty="0">
                <a:effectLst/>
              </a:rPr>
              <a:t>0-5V</a:t>
            </a:r>
            <a:r>
              <a:rPr lang="zh-CN" altLang="en-US" sz="900" kern="0" dirty="0">
                <a:effectLst/>
              </a:rPr>
              <a:t>或者</a:t>
            </a:r>
            <a:r>
              <a:rPr lang="en-US" altLang="zh-CN" sz="900" kern="0" dirty="0">
                <a:effectLst/>
              </a:rPr>
              <a:t>0-10V</a:t>
            </a:r>
            <a:r>
              <a:rPr lang="zh-CN" altLang="en-US" sz="900" kern="0" dirty="0">
                <a:effectLst/>
              </a:rPr>
              <a:t>，通过芯片内部配置选择。详细参考章节</a:t>
            </a:r>
            <a:r>
              <a:rPr lang="en-US" altLang="zh-CN" sz="900" kern="0" dirty="0">
                <a:effectLst/>
              </a:rPr>
              <a:t>3.3.6</a:t>
            </a:r>
            <a:r>
              <a:rPr lang="zh-CN" altLang="en-US" sz="900" kern="0" dirty="0">
                <a:effectLst/>
              </a:rPr>
              <a:t>。芯片有硬件地址</a:t>
            </a:r>
            <a:r>
              <a:rPr lang="en-US" altLang="zh-CN" sz="900" kern="0" dirty="0">
                <a:effectLst/>
              </a:rPr>
              <a:t>A0A1A2</a:t>
            </a:r>
            <a:r>
              <a:rPr lang="zh-CN" altLang="en-US" sz="900" kern="0" dirty="0">
                <a:effectLst/>
              </a:rPr>
              <a:t>支持单路</a:t>
            </a:r>
            <a:r>
              <a:rPr lang="en-US" altLang="zh-CN" sz="900" kern="0" dirty="0">
                <a:effectLst/>
              </a:rPr>
              <a:t>I2C</a:t>
            </a:r>
            <a:r>
              <a:rPr lang="zh-CN" altLang="en-US" sz="900" kern="0" dirty="0">
                <a:effectLst/>
              </a:rPr>
              <a:t>控制</a:t>
            </a:r>
            <a:r>
              <a:rPr lang="en-US" altLang="zh-CN" sz="900" kern="0" dirty="0">
                <a:effectLst/>
              </a:rPr>
              <a:t>8</a:t>
            </a:r>
            <a:r>
              <a:rPr lang="zh-CN" altLang="en-US" sz="900" kern="0" dirty="0">
                <a:effectLst/>
              </a:rPr>
              <a:t>路</a:t>
            </a:r>
            <a:r>
              <a:rPr lang="en-US" altLang="zh-CN" sz="900" kern="0" dirty="0">
                <a:effectLst/>
              </a:rPr>
              <a:t>GP8403</a:t>
            </a:r>
            <a:r>
              <a:rPr lang="zh-CN" altLang="en-US" sz="900" kern="0" dirty="0">
                <a:effectLst/>
              </a:rPr>
              <a:t>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kern="0" dirty="0">
                <a:effectLst/>
              </a:rPr>
              <a:t>GP8403</a:t>
            </a:r>
            <a:r>
              <a:rPr lang="zh-CN" altLang="en-US" sz="900" kern="0" dirty="0">
                <a:effectLst/>
              </a:rPr>
              <a:t>的默认输出电压精度为</a:t>
            </a:r>
            <a:r>
              <a:rPr lang="en-US" altLang="zh-CN" sz="900" kern="0" dirty="0">
                <a:effectLst/>
              </a:rPr>
              <a:t>0.5%</a:t>
            </a:r>
            <a:r>
              <a:rPr lang="zh-CN" altLang="en-US" sz="900" kern="0" dirty="0">
                <a:effectLst/>
              </a:rPr>
              <a:t>，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zh-CN" altLang="en-US" sz="900" kern="0" dirty="0">
                <a:effectLst/>
              </a:rPr>
              <a:t>当</a:t>
            </a:r>
            <a:r>
              <a:rPr lang="en-US" altLang="zh-CN" sz="900" kern="0" dirty="0">
                <a:effectLst/>
              </a:rPr>
              <a:t>GP8403</a:t>
            </a:r>
            <a:r>
              <a:rPr lang="zh-CN" altLang="en-US" sz="900" kern="0" dirty="0">
                <a:effectLst/>
              </a:rPr>
              <a:t>芯片作为系统的接口芯片使用，需要在</a:t>
            </a:r>
            <a:r>
              <a:rPr lang="en-US" altLang="zh-CN" sz="900" kern="0" dirty="0">
                <a:effectLst/>
              </a:rPr>
              <a:t>VOUT</a:t>
            </a:r>
            <a:r>
              <a:rPr lang="zh-CN" altLang="en-US" sz="900" kern="0" dirty="0">
                <a:effectLst/>
              </a:rPr>
              <a:t>输出脚上对地接一个</a:t>
            </a:r>
            <a:r>
              <a:rPr lang="en-US" altLang="zh-CN" sz="900" kern="0" dirty="0">
                <a:effectLst/>
              </a:rPr>
              <a:t>0.1uF</a:t>
            </a:r>
            <a:r>
              <a:rPr lang="zh-CN" altLang="en-US" sz="900" kern="0" dirty="0">
                <a:effectLst/>
              </a:rPr>
              <a:t>电容和一个</a:t>
            </a:r>
            <a:r>
              <a:rPr lang="en-US" altLang="zh-CN" sz="900" kern="0" dirty="0">
                <a:effectLst/>
              </a:rPr>
              <a:t>12V</a:t>
            </a:r>
            <a:r>
              <a:rPr lang="zh-CN" altLang="en-US" sz="900" kern="0" dirty="0">
                <a:effectLst/>
              </a:rPr>
              <a:t>的单向</a:t>
            </a:r>
            <a:r>
              <a:rPr lang="en-US" altLang="zh-CN" sz="900" kern="0" dirty="0">
                <a:effectLst/>
              </a:rPr>
              <a:t>TVS</a:t>
            </a:r>
            <a:r>
              <a:rPr lang="zh-CN" altLang="en-US" sz="900" kern="0" dirty="0">
                <a:effectLst/>
              </a:rPr>
              <a:t>，保证芯片的热插拔、静电、反接等保护。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4A215F1-BA02-48AB-9FE8-B3837103B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589880-91B9-4946-BB7E-C59F3B2DE016}"/>
              </a:ext>
            </a:extLst>
          </p:cNvPr>
          <p:cNvSpPr/>
          <p:nvPr/>
        </p:nvSpPr>
        <p:spPr>
          <a:xfrm>
            <a:off x="450834" y="3053686"/>
            <a:ext cx="5715040" cy="3118514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B3E223A3-271B-4E4D-AEF9-A3E7A7F5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63C1E657-C69A-47E2-928F-2B21626AE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51">
            <a:extLst>
              <a:ext uri="{FF2B5EF4-FFF2-40B4-BE49-F238E27FC236}">
                <a16:creationId xmlns:a16="http://schemas.microsoft.com/office/drawing/2014/main" id="{1E0E07F1-FC92-41A2-86FA-89C9DA40C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62">
            <a:extLst>
              <a:ext uri="{FF2B5EF4-FFF2-40B4-BE49-F238E27FC236}">
                <a16:creationId xmlns:a16="http://schemas.microsoft.com/office/drawing/2014/main" id="{0B0415B9-7EF4-4530-AFB0-5BFF8CC38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4AF5EBF-BC7E-4432-891F-7CA0877D70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651333"/>
              </p:ext>
            </p:extLst>
          </p:nvPr>
        </p:nvGraphicFramePr>
        <p:xfrm>
          <a:off x="1522285" y="3223260"/>
          <a:ext cx="3572140" cy="2779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163019" imgH="3250530" progId="Visio.Drawing.11">
                  <p:embed/>
                </p:oleObj>
              </mc:Choice>
              <mc:Fallback>
                <p:oleObj r:id="rId3" imgW="4163019" imgH="3250530" progId="Visio.Drawing.11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285" y="3223260"/>
                        <a:ext cx="3572140" cy="27793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0931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5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交流特性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82C7BDE-6658-4688-A992-B339B9C44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21573"/>
              </p:ext>
            </p:extLst>
          </p:nvPr>
        </p:nvGraphicFramePr>
        <p:xfrm>
          <a:off x="441324" y="1506537"/>
          <a:ext cx="5724549" cy="650876"/>
        </p:xfrm>
        <a:graphic>
          <a:graphicData uri="http://schemas.openxmlformats.org/drawingml/2006/table">
            <a:tbl>
              <a:tblPr firstRow="1" firstCol="1" bandRow="1"/>
              <a:tblGrid>
                <a:gridCol w="861547">
                  <a:extLst>
                    <a:ext uri="{9D8B030D-6E8A-4147-A177-3AD203B41FA5}">
                      <a16:colId xmlns:a16="http://schemas.microsoft.com/office/drawing/2014/main" val="2611317534"/>
                    </a:ext>
                  </a:extLst>
                </a:gridCol>
                <a:gridCol w="1682166">
                  <a:extLst>
                    <a:ext uri="{9D8B030D-6E8A-4147-A177-3AD203B41FA5}">
                      <a16:colId xmlns:a16="http://schemas.microsoft.com/office/drawing/2014/main" val="2214458529"/>
                    </a:ext>
                  </a:extLst>
                </a:gridCol>
                <a:gridCol w="676687">
                  <a:extLst>
                    <a:ext uri="{9D8B030D-6E8A-4147-A177-3AD203B41FA5}">
                      <a16:colId xmlns:a16="http://schemas.microsoft.com/office/drawing/2014/main" val="4166667758"/>
                    </a:ext>
                  </a:extLst>
                </a:gridCol>
                <a:gridCol w="676687">
                  <a:extLst>
                    <a:ext uri="{9D8B030D-6E8A-4147-A177-3AD203B41FA5}">
                      <a16:colId xmlns:a16="http://schemas.microsoft.com/office/drawing/2014/main" val="54742766"/>
                    </a:ext>
                  </a:extLst>
                </a:gridCol>
                <a:gridCol w="677368">
                  <a:extLst>
                    <a:ext uri="{9D8B030D-6E8A-4147-A177-3AD203B41FA5}">
                      <a16:colId xmlns:a16="http://schemas.microsoft.com/office/drawing/2014/main" val="1866508397"/>
                    </a:ext>
                  </a:extLst>
                </a:gridCol>
                <a:gridCol w="1150094">
                  <a:extLst>
                    <a:ext uri="{9D8B030D-6E8A-4147-A177-3AD203B41FA5}">
                      <a16:colId xmlns:a16="http://schemas.microsoft.com/office/drawing/2014/main" val="3044592695"/>
                    </a:ext>
                  </a:extLst>
                </a:gridCol>
              </a:tblGrid>
              <a:tr h="316145"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符号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描述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最小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默认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最大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单位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00677"/>
                  </a:ext>
                </a:extLst>
              </a:tr>
              <a:tr h="334731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900" kern="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sclk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I2C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时钟频率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400K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Hz</a:t>
                      </a:r>
                      <a:endParaRPr lang="zh-CN" sz="90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94915"/>
                  </a:ext>
                </a:extLst>
              </a:tr>
            </a:tbl>
          </a:graphicData>
        </a:graphic>
      </p:graphicFrame>
      <p:sp>
        <p:nvSpPr>
          <p:cNvPr id="14" name="TextBox 12">
            <a:extLst>
              <a:ext uri="{FF2B5EF4-FFF2-40B4-BE49-F238E27FC236}">
                <a16:creationId xmlns:a16="http://schemas.microsoft.com/office/drawing/2014/main" id="{DC06EC4C-F9B0-4F32-8E2E-025AEF770E14}"/>
              </a:ext>
            </a:extLst>
          </p:cNvPr>
          <p:cNvSpPr txBox="1"/>
          <p:nvPr/>
        </p:nvSpPr>
        <p:spPr>
          <a:xfrm>
            <a:off x="379396" y="2491348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6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直流特性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E4A4A1-4AFE-4027-B1C0-DBA1B2A7B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29978"/>
              </p:ext>
            </p:extLst>
          </p:nvPr>
        </p:nvGraphicFramePr>
        <p:xfrm>
          <a:off x="441324" y="2906057"/>
          <a:ext cx="5724550" cy="1570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926">
                  <a:extLst>
                    <a:ext uri="{9D8B030D-6E8A-4147-A177-3AD203B41FA5}">
                      <a16:colId xmlns:a16="http://schemas.microsoft.com/office/drawing/2014/main" val="84177031"/>
                    </a:ext>
                  </a:extLst>
                </a:gridCol>
                <a:gridCol w="1086376">
                  <a:extLst>
                    <a:ext uri="{9D8B030D-6E8A-4147-A177-3AD203B41FA5}">
                      <a16:colId xmlns:a16="http://schemas.microsoft.com/office/drawing/2014/main" val="519233722"/>
                    </a:ext>
                  </a:extLst>
                </a:gridCol>
                <a:gridCol w="1485781">
                  <a:extLst>
                    <a:ext uri="{9D8B030D-6E8A-4147-A177-3AD203B41FA5}">
                      <a16:colId xmlns:a16="http://schemas.microsoft.com/office/drawing/2014/main" val="1011402546"/>
                    </a:ext>
                  </a:extLst>
                </a:gridCol>
                <a:gridCol w="448596">
                  <a:extLst>
                    <a:ext uri="{9D8B030D-6E8A-4147-A177-3AD203B41FA5}">
                      <a16:colId xmlns:a16="http://schemas.microsoft.com/office/drawing/2014/main" val="1647654175"/>
                    </a:ext>
                  </a:extLst>
                </a:gridCol>
                <a:gridCol w="456923">
                  <a:extLst>
                    <a:ext uri="{9D8B030D-6E8A-4147-A177-3AD203B41FA5}">
                      <a16:colId xmlns:a16="http://schemas.microsoft.com/office/drawing/2014/main" val="1994487565"/>
                    </a:ext>
                  </a:extLst>
                </a:gridCol>
                <a:gridCol w="408524">
                  <a:extLst>
                    <a:ext uri="{9D8B030D-6E8A-4147-A177-3AD203B41FA5}">
                      <a16:colId xmlns:a16="http://schemas.microsoft.com/office/drawing/2014/main" val="3893986559"/>
                    </a:ext>
                  </a:extLst>
                </a:gridCol>
                <a:gridCol w="533424">
                  <a:extLst>
                    <a:ext uri="{9D8B030D-6E8A-4147-A177-3AD203B41FA5}">
                      <a16:colId xmlns:a16="http://schemas.microsoft.com/office/drawing/2014/main" val="919698112"/>
                    </a:ext>
                  </a:extLst>
                </a:gridCol>
              </a:tblGrid>
              <a:tr h="209909"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符号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描述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测试条件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最小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典型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最大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单位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25686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VCC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电源电压</a:t>
                      </a:r>
                      <a:r>
                        <a:rPr lang="en-US" sz="900" b="0" kern="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*1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　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9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12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36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0238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ICC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电源功耗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VCC @12V 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空载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mA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26538"/>
                  </a:ext>
                </a:extLst>
              </a:tr>
              <a:tr h="194400">
                <a:tc rowSpan="2"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VOUT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输出电压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SEL</a:t>
                      </a:r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接地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93786"/>
                  </a:ext>
                </a:extLst>
              </a:tr>
              <a:tr h="1944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SEL</a:t>
                      </a:r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接</a:t>
                      </a:r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V5V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10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8105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ΔVOUT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输出电压误差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与</a:t>
                      </a:r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VOUT</a:t>
                      </a:r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输出范围的比例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0.5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%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0313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Lout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输出电压线性度</a:t>
                      </a:r>
                      <a:endParaRPr lang="zh-CN" sz="90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0.1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%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9526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TC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温度系数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50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PPM/</a:t>
                      </a:r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℃</a:t>
                      </a:r>
                      <a:endParaRPr lang="zh-CN" sz="90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2280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3B5486A-D837-4E2B-887F-478FDB0DF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1540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1166</Words>
  <Application>Microsoft Office PowerPoint</Application>
  <PresentationFormat>A4 纸张(210x297 毫米)</PresentationFormat>
  <Paragraphs>153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Bahnschrift</vt:lpstr>
      <vt:lpstr>Bahnschrift Light</vt:lpstr>
      <vt:lpstr>Calibri</vt:lpstr>
      <vt:lpstr>Wingdings</vt:lpstr>
      <vt:lpstr>Office 主题</vt:lpstr>
      <vt:lpstr>Microsoft Visio 2003-2010 Drawing</vt:lpstr>
      <vt:lpstr>Microsoft Visio 2003-2010 绘图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鑫</dc:creator>
  <cp:lastModifiedBy>振 韩</cp:lastModifiedBy>
  <cp:revision>138</cp:revision>
  <dcterms:created xsi:type="dcterms:W3CDTF">2022-02-27T05:43:37Z</dcterms:created>
  <dcterms:modified xsi:type="dcterms:W3CDTF">2024-04-25T09:44:59Z</dcterms:modified>
</cp:coreProperties>
</file>