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sd" ContentType="application/vnd.visi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</p:sldIdLst>
  <p:sldSz cx="6858000" cy="9906000" type="A4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32" userDrawn="1">
          <p15:clr>
            <a:srgbClr val="A4A3A4"/>
          </p15:clr>
        </p15:guide>
        <p15:guide id="2" pos="4080" userDrawn="1">
          <p15:clr>
            <a:srgbClr val="A4A3A4"/>
          </p15:clr>
        </p15:guide>
        <p15:guide id="3" orient="horz" pos="936" userDrawn="1">
          <p15:clr>
            <a:srgbClr val="A4A3A4"/>
          </p15:clr>
        </p15:guide>
        <p15:guide id="4" orient="horz" pos="1024" userDrawn="1">
          <p15:clr>
            <a:srgbClr val="A4A3A4"/>
          </p15:clr>
        </p15:guide>
        <p15:guide id="5" orient="horz" pos="56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4"/>
    <a:srgbClr val="00C8BE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65" autoAdjust="0"/>
    <p:restoredTop sz="94660"/>
  </p:normalViewPr>
  <p:slideViewPr>
    <p:cSldViewPr snapToGrid="0" showGuides="1">
      <p:cViewPr>
        <p:scale>
          <a:sx n="125" d="100"/>
          <a:sy n="125" d="100"/>
        </p:scale>
        <p:origin x="2640" y="90"/>
      </p:cViewPr>
      <p:guideLst>
        <p:guide pos="232"/>
        <p:guide pos="4080"/>
        <p:guide orient="horz" pos="936"/>
        <p:guide orient="horz" pos="1024"/>
        <p:guide orient="horz" pos="56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k object 16"/>
          <p:cNvSpPr/>
          <p:nvPr userDrawn="1"/>
        </p:nvSpPr>
        <p:spPr>
          <a:xfrm>
            <a:off x="6556705" y="0"/>
            <a:ext cx="301625" cy="9900285"/>
          </a:xfrm>
          <a:custGeom>
            <a:avLst/>
            <a:gdLst/>
            <a:ahLst/>
            <a:cxnLst/>
            <a:rect l="l" t="t" r="r" b="b"/>
            <a:pathLst>
              <a:path w="301625" h="9900285">
                <a:moveTo>
                  <a:pt x="0" y="9900031"/>
                </a:moveTo>
                <a:lnTo>
                  <a:pt x="301294" y="9900031"/>
                </a:lnTo>
                <a:lnTo>
                  <a:pt x="301294" y="0"/>
                </a:lnTo>
                <a:lnTo>
                  <a:pt x="0" y="0"/>
                </a:lnTo>
                <a:lnTo>
                  <a:pt x="0" y="9900031"/>
                </a:lnTo>
                <a:close/>
              </a:path>
            </a:pathLst>
          </a:custGeom>
          <a:solidFill>
            <a:srgbClr val="002854"/>
          </a:solidFill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8" name="object 4"/>
          <p:cNvSpPr/>
          <p:nvPr userDrawn="1"/>
        </p:nvSpPr>
        <p:spPr>
          <a:xfrm>
            <a:off x="456450" y="9355938"/>
            <a:ext cx="5715635" cy="1905"/>
          </a:xfrm>
          <a:custGeom>
            <a:avLst/>
            <a:gdLst/>
            <a:ahLst/>
            <a:cxnLst/>
            <a:rect l="l" t="t" r="r" b="b"/>
            <a:pathLst>
              <a:path w="5715635" h="1904">
                <a:moveTo>
                  <a:pt x="5715025" y="0"/>
                </a:moveTo>
                <a:lnTo>
                  <a:pt x="0" y="1587"/>
                </a:lnTo>
              </a:path>
            </a:pathLst>
          </a:custGeom>
          <a:ln w="6350">
            <a:solidFill>
              <a:srgbClr val="828585"/>
            </a:solidFill>
          </a:ln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11" name="object 6"/>
          <p:cNvSpPr txBox="1"/>
          <p:nvPr userDrawn="1"/>
        </p:nvSpPr>
        <p:spPr>
          <a:xfrm>
            <a:off x="543566" y="575039"/>
            <a:ext cx="590550" cy="197490"/>
          </a:xfrm>
          <a:prstGeom prst="rect">
            <a:avLst/>
          </a:prstGeom>
        </p:spPr>
        <p:txBody>
          <a:bodyPr vert="horz" wrap="square" lIns="0" tIns="12700" rIns="0" bIns="0" rtlCol="0" anchor="ctr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1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sz="1200" dirty="0">
                <a:solidFill>
                  <a:srgbClr val="002855"/>
                </a:solidFill>
                <a:latin typeface="Bahnschrift Light" panose="020B0502040204020203" pitchFamily="34" charset="0"/>
                <a:cs typeface="Gotham" panose="02000604040000020004"/>
              </a:rPr>
              <a:t>P-</a:t>
            </a:r>
            <a:fld id="{B6F15528-21DE-4FAA-801E-634DDDAF4B2B}" type="slidenum">
              <a:rPr lang="en-US" altLang="zh-CN" sz="1200" smtClean="0">
                <a:latin typeface="Bahnschrift Light" panose="020B0502040204020203" pitchFamily="34" charset="0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1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1200" dirty="0">
              <a:latin typeface="Bahnschrift Light" panose="020B0502040204020203" pitchFamily="34" charset="0"/>
            </a:endParaRPr>
          </a:p>
        </p:txBody>
      </p:sp>
      <p:sp>
        <p:nvSpPr>
          <p:cNvPr id="14" name="object 131"/>
          <p:cNvSpPr/>
          <p:nvPr/>
        </p:nvSpPr>
        <p:spPr>
          <a:xfrm>
            <a:off x="6117475" y="179270"/>
            <a:ext cx="54610" cy="91046"/>
          </a:xfrm>
          <a:custGeom>
            <a:avLst/>
            <a:gdLst/>
            <a:ahLst/>
            <a:cxnLst/>
            <a:rect l="l" t="t" r="r" b="b"/>
            <a:pathLst>
              <a:path w="54610" h="54610">
                <a:moveTo>
                  <a:pt x="0" y="54381"/>
                </a:moveTo>
                <a:lnTo>
                  <a:pt x="54381" y="54381"/>
                </a:lnTo>
                <a:lnTo>
                  <a:pt x="54381" y="0"/>
                </a:lnTo>
                <a:lnTo>
                  <a:pt x="0" y="0"/>
                </a:lnTo>
                <a:lnTo>
                  <a:pt x="0" y="54381"/>
                </a:lnTo>
                <a:close/>
              </a:path>
            </a:pathLst>
          </a:custGeom>
          <a:solidFill>
            <a:srgbClr val="00C7BD"/>
          </a:solidFill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15" name="object 136"/>
          <p:cNvSpPr/>
          <p:nvPr/>
        </p:nvSpPr>
        <p:spPr>
          <a:xfrm>
            <a:off x="6144673" y="337989"/>
            <a:ext cx="45719" cy="671591"/>
          </a:xfrm>
          <a:custGeom>
            <a:avLst/>
            <a:gdLst/>
            <a:ahLst/>
            <a:cxnLst/>
            <a:rect l="l" t="t" r="r" b="b"/>
            <a:pathLst>
              <a:path h="398780">
                <a:moveTo>
                  <a:pt x="0" y="0"/>
                </a:moveTo>
                <a:lnTo>
                  <a:pt x="0" y="398779"/>
                </a:lnTo>
              </a:path>
            </a:pathLst>
          </a:custGeom>
          <a:ln w="54394">
            <a:solidFill>
              <a:srgbClr val="002854"/>
            </a:solidFill>
          </a:ln>
        </p:spPr>
        <p:txBody>
          <a:bodyPr wrap="square" lIns="0" tIns="0" rIns="0" bIns="0" rtlCol="0"/>
          <a:lstStyle/>
          <a:p>
            <a:endParaRPr dirty="0">
              <a:latin typeface="Bahnschrift Light" panose="020B0502040204020203" pitchFamily="34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56839" y="337989"/>
            <a:ext cx="5715245" cy="717381"/>
          </a:xfrm>
          <a:prstGeom prst="rect">
            <a:avLst/>
          </a:prstGeom>
          <a:noFill/>
          <a:ln w="9525">
            <a:solidFill>
              <a:srgbClr val="00285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latin typeface="Bahnschrift Light" panose="020B0502040204020203" pitchFamily="34" charset="0"/>
            </a:endParaRPr>
          </a:p>
        </p:txBody>
      </p:sp>
      <p:sp>
        <p:nvSpPr>
          <p:cNvPr id="17" name="object 3"/>
          <p:cNvSpPr txBox="1"/>
          <p:nvPr userDrawn="1"/>
        </p:nvSpPr>
        <p:spPr>
          <a:xfrm>
            <a:off x="6626847" y="676871"/>
            <a:ext cx="184666" cy="2371129"/>
          </a:xfrm>
          <a:prstGeom prst="rect">
            <a:avLst/>
          </a:prstGeom>
        </p:spPr>
        <p:txBody>
          <a:bodyPr vert="vert" wrap="square" lIns="0" tIns="6350" rIns="0" bIns="0" rtlCol="0">
            <a:spAutoFit/>
          </a:bodyPr>
          <a:lstStyle/>
          <a:p>
            <a:pPr marL="12700">
              <a:spcBef>
                <a:spcPts val="50"/>
              </a:spcBef>
            </a:pPr>
            <a:r>
              <a:rPr lang="en-US" sz="1200" dirty="0">
                <a:solidFill>
                  <a:srgbClr val="FFFFFF"/>
                </a:solidFill>
                <a:latin typeface="Bahnschrift Light" panose="020B0502040204020203" pitchFamily="34" charset="0"/>
                <a:cs typeface="Gilroy" panose="00000500000000000000"/>
              </a:rPr>
              <a:t>FN1601-46.1  —  Data Sheet</a:t>
            </a:r>
          </a:p>
        </p:txBody>
      </p:sp>
      <p:sp>
        <p:nvSpPr>
          <p:cNvPr id="19" name="object 5">
            <a:extLst>
              <a:ext uri="{FF2B5EF4-FFF2-40B4-BE49-F238E27FC236}">
                <a16:creationId xmlns:a16="http://schemas.microsoft.com/office/drawing/2014/main" id="{0B11D505-4B8A-4C03-98C2-AC64FB731076}"/>
              </a:ext>
            </a:extLst>
          </p:cNvPr>
          <p:cNvSpPr txBox="1"/>
          <p:nvPr userDrawn="1"/>
        </p:nvSpPr>
        <p:spPr>
          <a:xfrm>
            <a:off x="456450" y="9396283"/>
            <a:ext cx="36201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CAUTION: These devices are sensitive to electrostatic discharge; follow proper IC Handling</a:t>
            </a:r>
            <a:r>
              <a:rPr sz="600" spc="-1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Procedures.  Linearin and designs are registered trademarks of Linearin Technology</a:t>
            </a:r>
            <a:r>
              <a:rPr sz="600" spc="-25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Corporation.</a:t>
            </a:r>
            <a:endParaRPr sz="600" dirty="0">
              <a:latin typeface="Bahnschrift Light" panose="020B0502040204020203" pitchFamily="34" charset="0"/>
              <a:cs typeface="Gilroy" panose="00000500000000000000"/>
            </a:endParaRPr>
          </a:p>
          <a:p>
            <a:pPr marL="12700">
              <a:lnSpc>
                <a:spcPct val="100000"/>
              </a:lnSpc>
            </a:pP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© Copyright Linearin Technology Corporation. All Rights</a:t>
            </a:r>
            <a:r>
              <a:rPr sz="600" spc="-1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Reserved.</a:t>
            </a:r>
            <a:endParaRPr sz="600" dirty="0">
              <a:latin typeface="Bahnschrift Light" panose="020B0502040204020203" pitchFamily="34" charset="0"/>
              <a:cs typeface="Gilroy" panose="00000500000000000000"/>
            </a:endParaRPr>
          </a:p>
          <a:p>
            <a:pPr marL="12700">
              <a:lnSpc>
                <a:spcPct val="100000"/>
              </a:lnSpc>
            </a:pP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All other trademarks mentioned are the property of their respective</a:t>
            </a:r>
            <a:r>
              <a:rPr sz="600" spc="-2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 </a:t>
            </a:r>
            <a:r>
              <a:rPr sz="600" dirty="0">
                <a:solidFill>
                  <a:srgbClr val="828585"/>
                </a:solidFill>
                <a:latin typeface="Bahnschrift Light" panose="020B0502040204020203" pitchFamily="34" charset="0"/>
                <a:cs typeface="Gilroy" panose="00000500000000000000"/>
              </a:rPr>
              <a:t>owners.</a:t>
            </a:r>
            <a:endParaRPr sz="600" dirty="0">
              <a:latin typeface="Bahnschrift Light" panose="020B0502040204020203" pitchFamily="34" charset="0"/>
              <a:cs typeface="Gilroy" panose="00000500000000000000"/>
            </a:endParaRPr>
          </a:p>
        </p:txBody>
      </p:sp>
      <p:pic>
        <p:nvPicPr>
          <p:cNvPr id="20" name="图片 19" descr="先积logo">
            <a:extLst>
              <a:ext uri="{FF2B5EF4-FFF2-40B4-BE49-F238E27FC236}">
                <a16:creationId xmlns:a16="http://schemas.microsoft.com/office/drawing/2014/main" id="{CBE34304-DCC8-4A19-8CAA-BA6D5936FD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739525" y="9462570"/>
            <a:ext cx="1432560" cy="245110"/>
          </a:xfrm>
          <a:prstGeom prst="rect">
            <a:avLst/>
          </a:prstGeom>
        </p:spPr>
      </p:pic>
      <p:sp>
        <p:nvSpPr>
          <p:cNvPr id="13" name="object 137">
            <a:extLst>
              <a:ext uri="{FF2B5EF4-FFF2-40B4-BE49-F238E27FC236}">
                <a16:creationId xmlns:a16="http://schemas.microsoft.com/office/drawing/2014/main" id="{E75D987D-72C5-4C4C-9098-A97531D13542}"/>
              </a:ext>
            </a:extLst>
          </p:cNvPr>
          <p:cNvSpPr txBox="1"/>
          <p:nvPr userDrawn="1"/>
        </p:nvSpPr>
        <p:spPr>
          <a:xfrm>
            <a:off x="2927350" y="365724"/>
            <a:ext cx="3091810" cy="636713"/>
          </a:xfrm>
          <a:prstGeom prst="rect">
            <a:avLst/>
          </a:prstGeom>
        </p:spPr>
        <p:txBody>
          <a:bodyPr vert="horz" wrap="square" lIns="0" tIns="31115" rIns="0" bIns="0" rtlCol="0" anchor="ctr">
            <a:spAutoFit/>
          </a:bodyPr>
          <a:lstStyle/>
          <a:p>
            <a:pPr marL="213360" algn="r">
              <a:lnSpc>
                <a:spcPct val="100000"/>
              </a:lnSpc>
              <a:spcBef>
                <a:spcPts val="245"/>
              </a:spcBef>
            </a:pP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GP8401</a:t>
            </a:r>
          </a:p>
          <a:p>
            <a:pPr marL="213360" algn="r">
              <a:lnSpc>
                <a:spcPct val="100000"/>
              </a:lnSpc>
              <a:spcBef>
                <a:spcPts val="245"/>
              </a:spcBef>
            </a:pP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PAC (</a:t>
            </a: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P</a:t>
            </a: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WM to </a:t>
            </a: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A</a:t>
            </a: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nalog </a:t>
            </a:r>
            <a:r>
              <a:rPr lang="en-US" sz="1200" b="0" spc="-15" dirty="0">
                <a:solidFill>
                  <a:srgbClr val="00C8BE"/>
                </a:solidFill>
                <a:latin typeface="Bahnschrift" panose="020B0502040204020203" pitchFamily="34" charset="0"/>
                <a:cs typeface="Gotham" panose="02000604040000020004"/>
              </a:rPr>
              <a:t>C</a:t>
            </a:r>
            <a:r>
              <a:rPr 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onverter)</a:t>
            </a:r>
          </a:p>
          <a:p>
            <a:pPr marL="213360" algn="r">
              <a:lnSpc>
                <a:spcPct val="100000"/>
              </a:lnSpc>
              <a:spcBef>
                <a:spcPts val="245"/>
              </a:spcBef>
            </a:pPr>
            <a:r>
              <a:rPr lang="en-US" altLang="zh-CN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Dual</a:t>
            </a:r>
            <a:r>
              <a:rPr lang="zh-CN" alt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 </a:t>
            </a:r>
            <a:r>
              <a:rPr lang="en-US" altLang="zh-CN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0%-100% PWM to</a:t>
            </a:r>
            <a:r>
              <a:rPr lang="zh-CN" altLang="en-US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 </a:t>
            </a:r>
            <a:r>
              <a:rPr lang="en-US" altLang="zh-CN" sz="1200" b="0" spc="-15" dirty="0">
                <a:solidFill>
                  <a:srgbClr val="002854"/>
                </a:solidFill>
                <a:latin typeface="Bahnschrift" panose="020B0502040204020203" pitchFamily="34" charset="0"/>
                <a:cs typeface="Gotham" panose="02000604040000020004"/>
              </a:rPr>
              <a:t>0-5V/0-10V</a:t>
            </a:r>
            <a:endParaRPr lang="en-US" sz="1200" b="0" spc="-15" dirty="0">
              <a:solidFill>
                <a:srgbClr val="002854"/>
              </a:solidFill>
              <a:latin typeface="Bahnschrift" panose="020B0502040204020203" pitchFamily="34" charset="0"/>
              <a:cs typeface="Gotham" panose="02000604040000020004"/>
            </a:endParaRPr>
          </a:p>
        </p:txBody>
      </p:sp>
    </p:spTree>
    <p:extLst>
      <p:ext uri="{BB962C8B-B14F-4D97-AF65-F5344CB8AC3E}">
        <p14:creationId xmlns:p14="http://schemas.microsoft.com/office/powerpoint/2010/main" val="36395776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20">
          <p15:clr>
            <a:srgbClr val="FBAE40"/>
          </p15:clr>
        </p15:guide>
        <p15:guide id="3" pos="278">
          <p15:clr>
            <a:srgbClr val="FBAE40"/>
          </p15:clr>
        </p15:guide>
        <p15:guide id="4" pos="390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14CE2-0F98-40CA-8FA4-62D96FAC88EB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9045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F079-1438-4E9A-B123-A73C75373B1A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953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839C1-52FD-4565-B6BA-481CE65A5AD1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1024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6DA24-9232-46CD-AB8B-C62F8184160B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1202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DA6D8-A25E-4ED9-88A7-743603B74B98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9401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777A-5365-45A6-B9A1-783C3F5A3776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722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A5209-BCA2-4445-8337-F5F0973F72B1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6384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5D938-113B-4201-89A6-E969A7B546BE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0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53D5-45CC-4CDC-BEEA-9C0C314F7263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9132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63D77-C09E-46A1-BA7D-9957E77788DD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48071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73BDE-BC5D-4D75-9544-097DFEE8A538}" type="datetime1">
              <a:rPr lang="zh-CN" altLang="en-US" smtClean="0"/>
              <a:pPr/>
              <a:t>2024/4/25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6857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fld id="{515BFDAA-F806-41D5-A440-225B95E614D7}" type="datetime1">
              <a:rPr lang="zh-CN" altLang="en-US" smtClean="0"/>
              <a:pPr/>
              <a:t>2024/4/25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ahnschrift Light" panose="020B0502040204020203" pitchFamily="34" charset="0"/>
              </a:defRPr>
            </a:lvl1pPr>
          </a:lstStyle>
          <a:p>
            <a:fld id="{807CF6C4-6AE1-41C1-9902-3614D4D43EC9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8676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Bahnschrift Light" panose="020B0502040204020203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Bahnschrift Light" panose="020B05020402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32" userDrawn="1">
          <p15:clr>
            <a:srgbClr val="F26B43"/>
          </p15:clr>
        </p15:guide>
        <p15:guide id="2" pos="4080" userDrawn="1">
          <p15:clr>
            <a:srgbClr val="F26B43"/>
          </p15:clr>
        </p15:guide>
        <p15:guide id="3" orient="horz" pos="936" userDrawn="1">
          <p15:clr>
            <a:srgbClr val="F26B43"/>
          </p15:clr>
        </p15:guide>
        <p15:guide id="4" orient="horz" pos="1024" userDrawn="1">
          <p15:clr>
            <a:srgbClr val="F26B43"/>
          </p15:clr>
        </p15:guide>
        <p15:guide id="5" orient="horz" pos="5672" userDrawn="1">
          <p15:clr>
            <a:srgbClr val="F26B43"/>
          </p15:clr>
        </p15:guide>
        <p15:guide id="6" orient="horz" pos="55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Visio_2003-2010_Drawing.vsd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特性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96950" y="1587763"/>
            <a:ext cx="5203824" cy="25384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GP8401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将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2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路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0%-100%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占空比的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信号输入，线性转换成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0-5V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或者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0-10V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的两路模拟电压输出。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输入信号范围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0%-100%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输入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信号的频率范围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: 50Hz to 50KHz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（小于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50Hz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请联系先积）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输入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信号高电平：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2.7V-5.5V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输出电压误差：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&lt; 0.5% 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（</a:t>
            </a:r>
            <a:r>
              <a:rPr lang="zh-CN" altLang="en-US" sz="900" dirty="0">
                <a:solidFill>
                  <a:prstClr val="black"/>
                </a:solidFill>
                <a:cs typeface="Arial" pitchFamily="34" charset="0"/>
              </a:rPr>
              <a:t>两点校准可得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0.1 %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）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输出电压线性度误差：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0.1%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输出短路保护，输出脚与地短路时芯片进入保护模式停止输出。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电源电压：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9V - 36V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功耗：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&lt;4mA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启动时间：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&lt;2ms 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工作温度：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-40°C to 85°C</a:t>
            </a:r>
          </a:p>
        </p:txBody>
      </p:sp>
      <p:cxnSp>
        <p:nvCxnSpPr>
          <p:cNvPr id="26" name="直接连接符 25">
            <a:extLst>
              <a:ext uri="{FF2B5EF4-FFF2-40B4-BE49-F238E27FC236}">
                <a16:creationId xmlns:a16="http://schemas.microsoft.com/office/drawing/2014/main" id="{1000E047-8B66-4F67-8C7F-4FC17C1A13BB}"/>
              </a:ext>
            </a:extLst>
          </p:cNvPr>
          <p:cNvCxnSpPr/>
          <p:nvPr/>
        </p:nvCxnSpPr>
        <p:spPr>
          <a:xfrm>
            <a:off x="450834" y="4595245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12">
            <a:extLst>
              <a:ext uri="{FF2B5EF4-FFF2-40B4-BE49-F238E27FC236}">
                <a16:creationId xmlns:a16="http://schemas.microsoft.com/office/drawing/2014/main" id="{A0AB6E45-9F07-43DB-9801-4B72D760B28F}"/>
              </a:ext>
            </a:extLst>
          </p:cNvPr>
          <p:cNvSpPr txBox="1"/>
          <p:nvPr/>
        </p:nvSpPr>
        <p:spPr>
          <a:xfrm>
            <a:off x="379396" y="4289056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描述</a:t>
            </a:r>
          </a:p>
        </p:txBody>
      </p:sp>
      <p:sp>
        <p:nvSpPr>
          <p:cNvPr id="28" name="TextBox 13">
            <a:extLst>
              <a:ext uri="{FF2B5EF4-FFF2-40B4-BE49-F238E27FC236}">
                <a16:creationId xmlns:a16="http://schemas.microsoft.com/office/drawing/2014/main" id="{E01D6B8C-6233-420E-B2F3-0520EE093260}"/>
              </a:ext>
            </a:extLst>
          </p:cNvPr>
          <p:cNvSpPr txBox="1"/>
          <p:nvPr/>
        </p:nvSpPr>
        <p:spPr>
          <a:xfrm>
            <a:off x="996950" y="4698075"/>
            <a:ext cx="5203823" cy="595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GP8401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是一个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信号转模拟信号转换器，相当于一个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信号输入，模拟信号输出的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DAC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。此芯片可以将占空比为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到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100%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的两路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信号线性转换成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0-5V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或者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0-10V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的两路模拟电压，并且输出电压精度小于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0.5%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。</a:t>
            </a:r>
          </a:p>
        </p:txBody>
      </p:sp>
      <p:cxnSp>
        <p:nvCxnSpPr>
          <p:cNvPr id="29" name="直接连接符 28">
            <a:extLst>
              <a:ext uri="{FF2B5EF4-FFF2-40B4-BE49-F238E27FC236}">
                <a16:creationId xmlns:a16="http://schemas.microsoft.com/office/drawing/2014/main" id="{E1822FDA-3D54-44D8-9ADE-B0C878A30D9D}"/>
              </a:ext>
            </a:extLst>
          </p:cNvPr>
          <p:cNvCxnSpPr/>
          <p:nvPr/>
        </p:nvCxnSpPr>
        <p:spPr>
          <a:xfrm>
            <a:off x="450834" y="5683739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12">
            <a:extLst>
              <a:ext uri="{FF2B5EF4-FFF2-40B4-BE49-F238E27FC236}">
                <a16:creationId xmlns:a16="http://schemas.microsoft.com/office/drawing/2014/main" id="{0156ABC7-E2AE-44E1-BD61-CE83072FE164}"/>
              </a:ext>
            </a:extLst>
          </p:cNvPr>
          <p:cNvSpPr txBox="1"/>
          <p:nvPr/>
        </p:nvSpPr>
        <p:spPr>
          <a:xfrm>
            <a:off x="379396" y="5377550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应用</a:t>
            </a:r>
          </a:p>
        </p:txBody>
      </p:sp>
      <p:sp>
        <p:nvSpPr>
          <p:cNvPr id="25" name="TextBox 13">
            <a:extLst>
              <a:ext uri="{FF2B5EF4-FFF2-40B4-BE49-F238E27FC236}">
                <a16:creationId xmlns:a16="http://schemas.microsoft.com/office/drawing/2014/main" id="{D42C0D46-B890-4BA7-BF2E-8E02BC3FD873}"/>
              </a:ext>
            </a:extLst>
          </p:cNvPr>
          <p:cNvSpPr txBox="1"/>
          <p:nvPr/>
        </p:nvSpPr>
        <p:spPr>
          <a:xfrm>
            <a:off x="996950" y="5792879"/>
            <a:ext cx="5203824" cy="109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通用信号转换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马达调速、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LED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调光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逆变器、电源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工业模拟信号隔离</a:t>
            </a:r>
          </a:p>
          <a:p>
            <a:pPr marL="171450" marR="0" lvl="0" indent="-17145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>
                <a:srgbClr val="00C8BE"/>
              </a:buClr>
              <a:buSzTx/>
              <a:buFont typeface="Wingdings" panose="05000000000000000000" pitchFamily="2" charset="2"/>
              <a:buChar char="n"/>
              <a:tabLst/>
              <a:defRPr/>
            </a:pP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9241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5351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1.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管脚定义</a:t>
            </a: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9D9F98E4-A6D1-4FA0-A74B-76C6A311CB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4866339"/>
              </p:ext>
            </p:extLst>
          </p:nvPr>
        </p:nvGraphicFramePr>
        <p:xfrm>
          <a:off x="450834" y="1534493"/>
          <a:ext cx="5715040" cy="2108860"/>
        </p:xfrm>
        <a:graphic>
          <a:graphicData uri="http://schemas.openxmlformats.org/drawingml/2006/table">
            <a:tbl>
              <a:tblPr firstRow="1" firstCol="1" bandRow="1"/>
              <a:tblGrid>
                <a:gridCol w="1375373">
                  <a:extLst>
                    <a:ext uri="{9D8B030D-6E8A-4147-A177-3AD203B41FA5}">
                      <a16:colId xmlns:a16="http://schemas.microsoft.com/office/drawing/2014/main" val="2195539866"/>
                    </a:ext>
                  </a:extLst>
                </a:gridCol>
                <a:gridCol w="4339667">
                  <a:extLst>
                    <a:ext uri="{9D8B030D-6E8A-4147-A177-3AD203B41FA5}">
                      <a16:colId xmlns:a16="http://schemas.microsoft.com/office/drawing/2014/main" val="2396896449"/>
                    </a:ext>
                  </a:extLst>
                </a:gridCol>
              </a:tblGrid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管脚名称</a:t>
                      </a:r>
                      <a:endParaRPr lang="zh-CN" sz="7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管脚功能</a:t>
                      </a:r>
                      <a:endParaRPr lang="zh-CN" sz="7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5567604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PWM0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第一路，输入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PWM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信号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829466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PWM1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第二路，输入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PWM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信号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627168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VCC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电源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453655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GND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地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721487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V5V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内部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LDO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，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5V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输出，必须外接大于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1uF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电容。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227426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NC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浮空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9950578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SEL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输出电压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VOUT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幅度选择，接地：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0-5V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；接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V5V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：</a:t>
                      </a:r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0-10V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7210386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VOUT0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第一路模拟电压输出，必须外接一个</a:t>
                      </a:r>
                      <a:r>
                        <a:rPr lang="en-US" altLang="zh-CN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uF</a:t>
                      </a:r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电容</a:t>
                      </a:r>
                      <a:endParaRPr lang="zh-CN" sz="700" kern="1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504632560"/>
                  </a:ext>
                </a:extLst>
              </a:tr>
              <a:tr h="210886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VOUT1</a:t>
                      </a:r>
                      <a:endParaRPr lang="zh-CN" sz="700" kern="10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第二路模拟电压输出，必须外接一个</a:t>
                      </a:r>
                      <a:r>
                        <a:rPr lang="en-US" altLang="zh-CN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uF</a:t>
                      </a:r>
                      <a:r>
                        <a:rPr lang="zh-CN" sz="900" kern="0" dirty="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Arial" panose="020B0604020202020204" pitchFamily="34" charset="0"/>
                        </a:rPr>
                        <a:t>电容</a:t>
                      </a:r>
                      <a:endParaRPr lang="zh-CN" sz="700" kern="1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88461464"/>
                  </a:ext>
                </a:extLst>
              </a:tr>
            </a:tbl>
          </a:graphicData>
        </a:graphic>
      </p:graphicFrame>
      <p:sp>
        <p:nvSpPr>
          <p:cNvPr id="31" name="文本框 30">
            <a:extLst>
              <a:ext uri="{FF2B5EF4-FFF2-40B4-BE49-F238E27FC236}">
                <a16:creationId xmlns:a16="http://schemas.microsoft.com/office/drawing/2014/main" id="{7B30F72E-5B00-4E7C-A719-22607238C85A}"/>
              </a:ext>
            </a:extLst>
          </p:cNvPr>
          <p:cNvSpPr txBox="1"/>
          <p:nvPr/>
        </p:nvSpPr>
        <p:spPr>
          <a:xfrm>
            <a:off x="2787654" y="3667612"/>
            <a:ext cx="10414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sz="800" dirty="0"/>
              <a:t>表</a:t>
            </a:r>
            <a:r>
              <a:rPr lang="en-US" altLang="zh-CN" sz="800" dirty="0"/>
              <a:t>-A  </a:t>
            </a:r>
            <a:r>
              <a:rPr lang="zh-CN" altLang="en-US" sz="800" dirty="0"/>
              <a:t>管脚分布</a:t>
            </a:r>
          </a:p>
        </p:txBody>
      </p:sp>
      <p:sp>
        <p:nvSpPr>
          <p:cNvPr id="36" name="TextBox 12">
            <a:extLst>
              <a:ext uri="{FF2B5EF4-FFF2-40B4-BE49-F238E27FC236}">
                <a16:creationId xmlns:a16="http://schemas.microsoft.com/office/drawing/2014/main" id="{93C097C4-C420-49A1-8FF8-798268721115}"/>
              </a:ext>
            </a:extLst>
          </p:cNvPr>
          <p:cNvSpPr txBox="1"/>
          <p:nvPr/>
        </p:nvSpPr>
        <p:spPr>
          <a:xfrm>
            <a:off x="379396" y="5813866"/>
            <a:ext cx="46831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2.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绝对最大额定参数</a:t>
            </a:r>
          </a:p>
        </p:txBody>
      </p:sp>
      <p:graphicFrame>
        <p:nvGraphicFramePr>
          <p:cNvPr id="37" name="表格 36">
            <a:extLst>
              <a:ext uri="{FF2B5EF4-FFF2-40B4-BE49-F238E27FC236}">
                <a16:creationId xmlns:a16="http://schemas.microsoft.com/office/drawing/2014/main" id="{CCE628BF-9241-471F-91FD-C016C09FED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61461"/>
              </p:ext>
            </p:extLst>
          </p:nvPr>
        </p:nvGraphicFramePr>
        <p:xfrm>
          <a:off x="450834" y="6186415"/>
          <a:ext cx="5715040" cy="1316880"/>
        </p:xfrm>
        <a:graphic>
          <a:graphicData uri="http://schemas.openxmlformats.org/drawingml/2006/table">
            <a:tbl>
              <a:tblPr firstRow="1" firstCol="1" bandRow="1"/>
              <a:tblGrid>
                <a:gridCol w="2341239">
                  <a:extLst>
                    <a:ext uri="{9D8B030D-6E8A-4147-A177-3AD203B41FA5}">
                      <a16:colId xmlns:a16="http://schemas.microsoft.com/office/drawing/2014/main" val="2195539866"/>
                    </a:ext>
                  </a:extLst>
                </a:gridCol>
                <a:gridCol w="3373801">
                  <a:extLst>
                    <a:ext uri="{9D8B030D-6E8A-4147-A177-3AD203B41FA5}">
                      <a16:colId xmlns:a16="http://schemas.microsoft.com/office/drawing/2014/main" val="2396896449"/>
                    </a:ext>
                  </a:extLst>
                </a:gridCol>
              </a:tblGrid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工业操作温度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-40 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</a:t>
                      </a: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 to 85 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2829466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储存温度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-50 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</a:t>
                      </a: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 to 125 </a:t>
                      </a:r>
                      <a:r>
                        <a:rPr lang="zh-CN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℃</a:t>
                      </a:r>
                      <a:endParaRPr lang="zh-CN" sz="9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627168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输入电压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-0.3 V</a:t>
                      </a:r>
                      <a:r>
                        <a:rPr lang="en-US" altLang="zh-CN" sz="900" kern="12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 to </a:t>
                      </a:r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VCC + 0.3 V</a:t>
                      </a:r>
                      <a:endParaRPr lang="zh-CN" sz="9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05453655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最大电压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36 V</a:t>
                      </a:r>
                      <a:endParaRPr lang="zh-CN" sz="900" kern="100" dirty="0">
                        <a:effectLst/>
                        <a:latin typeface="+mj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3721487"/>
                  </a:ext>
                </a:extLst>
              </a:tr>
              <a:tr h="263376">
                <a:tc>
                  <a:txBody>
                    <a:bodyPr/>
                    <a:lstStyle/>
                    <a:p>
                      <a:pPr algn="l"/>
                      <a:r>
                        <a:rPr lang="en-US" sz="900" b="1" kern="0" dirty="0">
                          <a:solidFill>
                            <a:srgbClr val="002854"/>
                          </a:solidFill>
                          <a:effectLst/>
                          <a:latin typeface="+mj-lt"/>
                          <a:ea typeface="+mn-ea"/>
                          <a:cs typeface="Times New Roman" panose="02020603050405020304" pitchFamily="18" charset="0"/>
                        </a:rPr>
                        <a:t>ESD </a:t>
                      </a:r>
                      <a:r>
                        <a:rPr lang="zh-CN" altLang="en-US" sz="900" b="1" kern="0" dirty="0">
                          <a:solidFill>
                            <a:srgbClr val="002854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保护</a:t>
                      </a:r>
                      <a:endParaRPr lang="zh-CN" sz="700" b="1" kern="100" dirty="0">
                        <a:solidFill>
                          <a:srgbClr val="002854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j-ea"/>
                          <a:cs typeface="+mn-cs"/>
                        </a:rPr>
                        <a:t>&gt; 2000 V</a:t>
                      </a:r>
                      <a:endParaRPr lang="zh-CN" altLang="zh-CN" sz="900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j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227426"/>
                  </a:ext>
                </a:extLst>
              </a:tr>
            </a:tbl>
          </a:graphicData>
        </a:graphic>
      </p:graphicFrame>
      <p:sp>
        <p:nvSpPr>
          <p:cNvPr id="48" name="TextBox 13">
            <a:extLst>
              <a:ext uri="{FF2B5EF4-FFF2-40B4-BE49-F238E27FC236}">
                <a16:creationId xmlns:a16="http://schemas.microsoft.com/office/drawing/2014/main" id="{990263B1-99E1-4DAE-9210-E5CA754CA97E}"/>
              </a:ext>
            </a:extLst>
          </p:cNvPr>
          <p:cNvSpPr txBox="1"/>
          <p:nvPr/>
        </p:nvSpPr>
        <p:spPr>
          <a:xfrm>
            <a:off x="450834" y="7563717"/>
            <a:ext cx="5749940" cy="385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* 超过“绝对最大额定值”中列出的参数值可能会造成永久性损坏设备。不保证器件在超出规范中列出的条件下操作。长时间暴露于极端条件下可能影响设备可靠性或功能。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13878E9-E7AF-4900-B309-4A1153617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8">
            <a:extLst>
              <a:ext uri="{FF2B5EF4-FFF2-40B4-BE49-F238E27FC236}">
                <a16:creationId xmlns:a16="http://schemas.microsoft.com/office/drawing/2014/main" id="{FAA94E77-13DE-433E-B29C-28B37CFC5D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4" name="Rectangle 34">
            <a:extLst>
              <a:ext uri="{FF2B5EF4-FFF2-40B4-BE49-F238E27FC236}">
                <a16:creationId xmlns:a16="http://schemas.microsoft.com/office/drawing/2014/main" id="{123953EC-8A92-4100-9079-31DA34B96C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78">
            <a:extLst>
              <a:ext uri="{FF2B5EF4-FFF2-40B4-BE49-F238E27FC236}">
                <a16:creationId xmlns:a16="http://schemas.microsoft.com/office/drawing/2014/main" id="{F3343C97-21FF-49AD-A054-5FBD58F17C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9" name="Rectangle 80">
            <a:extLst>
              <a:ext uri="{FF2B5EF4-FFF2-40B4-BE49-F238E27FC236}">
                <a16:creationId xmlns:a16="http://schemas.microsoft.com/office/drawing/2014/main" id="{F8482253-2ED1-442D-A59D-C0EAB525A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97">
            <a:extLst>
              <a:ext uri="{FF2B5EF4-FFF2-40B4-BE49-F238E27FC236}">
                <a16:creationId xmlns:a16="http://schemas.microsoft.com/office/drawing/2014/main" id="{FE745C2B-8789-41C9-8C5A-8566690507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6C2F6A12-87FC-4FD5-BB17-E300D794DC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449992"/>
              </p:ext>
            </p:extLst>
          </p:nvPr>
        </p:nvGraphicFramePr>
        <p:xfrm>
          <a:off x="2012463" y="4092134"/>
          <a:ext cx="2591782" cy="1435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2674586" imgH="1476360" progId="Visio.Drawing.11">
                  <p:embed/>
                </p:oleObj>
              </mc:Choice>
              <mc:Fallback>
                <p:oleObj r:id="rId3" imgW="2674586" imgH="1476360" progId="Visio.Drawing.11">
                  <p:embed/>
                  <p:pic>
                    <p:nvPicPr>
                      <p:cNvPr id="0" name="Picture 10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463" y="4092134"/>
                        <a:ext cx="2591782" cy="143511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1145884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21733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3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典型应用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66D786-AC0B-47A7-84D6-D27C4B971141}"/>
              </a:ext>
            </a:extLst>
          </p:cNvPr>
          <p:cNvSpPr txBox="1"/>
          <p:nvPr/>
        </p:nvSpPr>
        <p:spPr>
          <a:xfrm>
            <a:off x="379396" y="1587763"/>
            <a:ext cx="5821378" cy="284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1100" b="1" i="0" u="none" strike="noStrike" kern="1200" cap="none" spc="0" normalizeH="0" baseline="0" noProof="0" dirty="0">
                <a:ln>
                  <a:noFill/>
                </a:ln>
                <a:solidFill>
                  <a:srgbClr val="00C8BE"/>
                </a:solidFill>
                <a:effectLst/>
                <a:uLnTx/>
                <a:uFillTx/>
                <a:cs typeface="Arial" pitchFamily="34" charset="0"/>
              </a:rPr>
              <a:t>3.1  </a:t>
            </a:r>
            <a:r>
              <a:rPr lang="zh-CN" altLang="en-US" sz="1100" kern="0" dirty="0">
                <a:cs typeface="Arial" panose="020B0604020202020204" pitchFamily="34" charset="0"/>
              </a:rPr>
              <a:t>基本功能（典型电路）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4228B6-5390-489F-9357-2EBD5E1A8B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TextBox 13">
            <a:extLst>
              <a:ext uri="{FF2B5EF4-FFF2-40B4-BE49-F238E27FC236}">
                <a16:creationId xmlns:a16="http://schemas.microsoft.com/office/drawing/2014/main" id="{BF518EA2-1290-4792-9886-F9DB203E7AB6}"/>
              </a:ext>
            </a:extLst>
          </p:cNvPr>
          <p:cNvSpPr txBox="1"/>
          <p:nvPr/>
        </p:nvSpPr>
        <p:spPr>
          <a:xfrm>
            <a:off x="379396" y="1872072"/>
            <a:ext cx="5821378" cy="2493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当芯片在板内电路中使用时可以适当增加电容和</a:t>
            </a:r>
            <a:r>
              <a:rPr kumimoji="0" lang="en-US" altLang="zh-CN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TVS</a:t>
            </a:r>
            <a:r>
              <a:rPr kumimoji="0" lang="zh-CN" altLang="en-US" sz="9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cs typeface="Arial" pitchFamily="34" charset="0"/>
              </a:rPr>
              <a:t>对电路进行稳定和保护。</a:t>
            </a:r>
            <a:endParaRPr kumimoji="0" lang="en-US" altLang="zh-CN" sz="90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cs typeface="Arial" pitchFamily="34" charset="0"/>
            </a:endParaRPr>
          </a:p>
        </p:txBody>
      </p:sp>
      <p:sp>
        <p:nvSpPr>
          <p:cNvPr id="15" name="矩形 14">
            <a:extLst>
              <a:ext uri="{FF2B5EF4-FFF2-40B4-BE49-F238E27FC236}">
                <a16:creationId xmlns:a16="http://schemas.microsoft.com/office/drawing/2014/main" id="{E535DDB3-BB33-42A9-9AFD-4FA079444E4A}"/>
              </a:ext>
            </a:extLst>
          </p:cNvPr>
          <p:cNvSpPr/>
          <p:nvPr/>
        </p:nvSpPr>
        <p:spPr>
          <a:xfrm>
            <a:off x="450834" y="4953000"/>
            <a:ext cx="5715040" cy="1920542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Rectangle 32">
            <a:extLst>
              <a:ext uri="{FF2B5EF4-FFF2-40B4-BE49-F238E27FC236}">
                <a16:creationId xmlns:a16="http://schemas.microsoft.com/office/drawing/2014/main" id="{0841FF79-727A-4710-AB77-88B94D2ED6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6" name="矩形 15">
            <a:extLst>
              <a:ext uri="{FF2B5EF4-FFF2-40B4-BE49-F238E27FC236}">
                <a16:creationId xmlns:a16="http://schemas.microsoft.com/office/drawing/2014/main" id="{A294FC1E-7EF3-4BB0-A0E3-B5EF8CAF5F94}"/>
              </a:ext>
            </a:extLst>
          </p:cNvPr>
          <p:cNvSpPr/>
          <p:nvPr/>
        </p:nvSpPr>
        <p:spPr>
          <a:xfrm>
            <a:off x="450834" y="2226524"/>
            <a:ext cx="5715040" cy="1920542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50">
            <a:extLst>
              <a:ext uri="{FF2B5EF4-FFF2-40B4-BE49-F238E27FC236}">
                <a16:creationId xmlns:a16="http://schemas.microsoft.com/office/drawing/2014/main" id="{1289E4A7-2AF1-43F8-B8F6-3539CDAE8E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52">
            <a:extLst>
              <a:ext uri="{FF2B5EF4-FFF2-40B4-BE49-F238E27FC236}">
                <a16:creationId xmlns:a16="http://schemas.microsoft.com/office/drawing/2014/main" id="{FC2C3E74-B5D2-4EED-AD16-FF2DA61E1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2" name="Rectangle 72">
            <a:extLst>
              <a:ext uri="{FF2B5EF4-FFF2-40B4-BE49-F238E27FC236}">
                <a16:creationId xmlns:a16="http://schemas.microsoft.com/office/drawing/2014/main" id="{0F0B23AA-DC72-41B6-A0CB-6FC9FA271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E4E6DF1C-0454-4A90-8497-20E74974F0C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236884"/>
              </p:ext>
            </p:extLst>
          </p:nvPr>
        </p:nvGraphicFramePr>
        <p:xfrm>
          <a:off x="1103313" y="2432050"/>
          <a:ext cx="4408487" cy="150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4409706" imgH="1504773" progId="Visio.Drawing.11">
                  <p:embed/>
                </p:oleObj>
              </mc:Choice>
              <mc:Fallback>
                <p:oleObj name="Visio" r:id="rId3" imgW="4409706" imgH="1504773" progId="Visio.Drawing.11">
                  <p:embed/>
                  <p:pic>
                    <p:nvPicPr>
                      <p:cNvPr id="0" name="Picture 9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313" y="2432050"/>
                        <a:ext cx="4408487" cy="15081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3">
            <a:extLst>
              <a:ext uri="{FF2B5EF4-FFF2-40B4-BE49-F238E27FC236}">
                <a16:creationId xmlns:a16="http://schemas.microsoft.com/office/drawing/2014/main" id="{9E33283C-0C27-46EB-ABEE-CDC6C7505714}"/>
              </a:ext>
            </a:extLst>
          </p:cNvPr>
          <p:cNvSpPr txBox="1"/>
          <p:nvPr/>
        </p:nvSpPr>
        <p:spPr>
          <a:xfrm>
            <a:off x="450834" y="4225883"/>
            <a:ext cx="5749940" cy="6167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注意：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、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V5V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上大于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1uF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电容为必须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2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、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VOUT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作为板级接口使用时，加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12V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单向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TVS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，反接、浪涌保护。</a:t>
            </a:r>
          </a:p>
        </p:txBody>
      </p:sp>
      <p:sp>
        <p:nvSpPr>
          <p:cNvPr id="9" name="Rectangle 74">
            <a:extLst>
              <a:ext uri="{FF2B5EF4-FFF2-40B4-BE49-F238E27FC236}">
                <a16:creationId xmlns:a16="http://schemas.microsoft.com/office/drawing/2014/main" id="{2697AF91-23A5-440E-A74B-BCD46F105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>
            <a:extLst>
              <a:ext uri="{FF2B5EF4-FFF2-40B4-BE49-F238E27FC236}">
                <a16:creationId xmlns:a16="http://schemas.microsoft.com/office/drawing/2014/main" id="{63585D9F-3625-4619-A656-54BD6D472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423214"/>
              </p:ext>
            </p:extLst>
          </p:nvPr>
        </p:nvGraphicFramePr>
        <p:xfrm>
          <a:off x="1295408" y="5215450"/>
          <a:ext cx="4025892" cy="13956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4689238" imgH="1675890" progId="Visio.Drawing.11">
                  <p:embed/>
                </p:oleObj>
              </mc:Choice>
              <mc:Fallback>
                <p:oleObj r:id="rId5" imgW="4689238" imgH="1675890" progId="Visio.Drawing.11">
                  <p:embed/>
                  <p:pic>
                    <p:nvPicPr>
                      <p:cNvPr id="0" name="Picture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8" y="5215450"/>
                        <a:ext cx="4025892" cy="139564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23151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直接连接符 11"/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9396" y="1178744"/>
            <a:ext cx="55721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4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latin typeface="+mn-ea"/>
                <a:cs typeface="Arial" pitchFamily="34" charset="0"/>
              </a:rPr>
              <a:t>器件功能</a:t>
            </a:r>
          </a:p>
        </p:txBody>
      </p:sp>
      <p:sp>
        <p:nvSpPr>
          <p:cNvPr id="17" name="TextBox 13">
            <a:extLst>
              <a:ext uri="{FF2B5EF4-FFF2-40B4-BE49-F238E27FC236}">
                <a16:creationId xmlns:a16="http://schemas.microsoft.com/office/drawing/2014/main" id="{A757D9F4-8FC3-481A-A18A-18822D01BC22}"/>
              </a:ext>
            </a:extLst>
          </p:cNvPr>
          <p:cNvSpPr txBox="1"/>
          <p:nvPr/>
        </p:nvSpPr>
        <p:spPr>
          <a:xfrm>
            <a:off x="379396" y="1587763"/>
            <a:ext cx="5821377" cy="13811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kern="0" dirty="0">
                <a:effectLst/>
              </a:rPr>
              <a:t>GP8401</a:t>
            </a:r>
            <a:r>
              <a:rPr lang="zh-CN" altLang="en-US" sz="900" kern="0" dirty="0">
                <a:effectLst/>
              </a:rPr>
              <a:t>是一款高性能双通道</a:t>
            </a:r>
            <a:r>
              <a:rPr lang="en-US" altLang="zh-CN" sz="900" kern="0" dirty="0">
                <a:effectLst/>
              </a:rPr>
              <a:t>PAC</a:t>
            </a:r>
            <a:r>
              <a:rPr lang="zh-CN" altLang="en-US" sz="900" kern="0" dirty="0">
                <a:effectLst/>
              </a:rPr>
              <a:t>芯片（</a:t>
            </a:r>
            <a:r>
              <a:rPr lang="en-US" altLang="zh-CN" sz="900" kern="0" dirty="0">
                <a:effectLst/>
              </a:rPr>
              <a:t>PWM</a:t>
            </a:r>
            <a:r>
              <a:rPr lang="zh-CN" altLang="en-US" sz="900" kern="0" dirty="0">
                <a:effectLst/>
              </a:rPr>
              <a:t>到模拟电压转换器），输入</a:t>
            </a:r>
            <a:r>
              <a:rPr lang="en-US" altLang="zh-CN" sz="900" kern="0" dirty="0">
                <a:effectLst/>
              </a:rPr>
              <a:t>PWM</a:t>
            </a:r>
            <a:r>
              <a:rPr lang="zh-CN" altLang="en-US" sz="900" kern="0" dirty="0">
                <a:effectLst/>
              </a:rPr>
              <a:t>信号的频率可以兼容</a:t>
            </a:r>
            <a:r>
              <a:rPr lang="en-US" altLang="zh-CN" sz="900" kern="0" dirty="0">
                <a:effectLst/>
              </a:rPr>
              <a:t>50Hz</a:t>
            </a:r>
            <a:r>
              <a:rPr lang="zh-CN" altLang="en-US" sz="900" kern="0" dirty="0">
                <a:effectLst/>
              </a:rPr>
              <a:t>到</a:t>
            </a:r>
            <a:r>
              <a:rPr lang="en-US" altLang="zh-CN" sz="900" kern="0" dirty="0">
                <a:effectLst/>
              </a:rPr>
              <a:t>50KHz</a:t>
            </a:r>
            <a:r>
              <a:rPr lang="zh-CN" altLang="en-US" sz="900" kern="0" dirty="0">
                <a:effectLst/>
              </a:rPr>
              <a:t>（小于</a:t>
            </a:r>
            <a:r>
              <a:rPr lang="en-US" altLang="zh-CN" sz="900" kern="0" dirty="0">
                <a:effectLst/>
              </a:rPr>
              <a:t>50Hz</a:t>
            </a:r>
            <a:r>
              <a:rPr lang="zh-CN" altLang="en-US" sz="900" kern="0" dirty="0">
                <a:effectLst/>
              </a:rPr>
              <a:t>请联系先积）。输出电压范围为</a:t>
            </a:r>
            <a:r>
              <a:rPr lang="en-US" altLang="zh-CN" sz="900" kern="0" dirty="0">
                <a:effectLst/>
              </a:rPr>
              <a:t>0-5V</a:t>
            </a:r>
            <a:r>
              <a:rPr lang="zh-CN" altLang="en-US" sz="900" kern="0" dirty="0">
                <a:effectLst/>
              </a:rPr>
              <a:t>或者</a:t>
            </a:r>
            <a:r>
              <a:rPr lang="en-US" altLang="zh-CN" sz="900" kern="0" dirty="0">
                <a:effectLst/>
              </a:rPr>
              <a:t>0-10V</a:t>
            </a:r>
            <a:r>
              <a:rPr lang="zh-CN" altLang="en-US" sz="900" kern="0" dirty="0">
                <a:effectLst/>
              </a:rPr>
              <a:t>，通过</a:t>
            </a:r>
            <a:r>
              <a:rPr lang="en-US" altLang="zh-CN" sz="900" kern="0" dirty="0">
                <a:effectLst/>
              </a:rPr>
              <a:t>SEL</a:t>
            </a:r>
            <a:r>
              <a:rPr lang="zh-CN" altLang="en-US" sz="900" kern="0" dirty="0">
                <a:effectLst/>
              </a:rPr>
              <a:t>信号选择，当</a:t>
            </a:r>
            <a:r>
              <a:rPr lang="en-US" altLang="zh-CN" sz="900" kern="0" dirty="0">
                <a:effectLst/>
              </a:rPr>
              <a:t>SEL</a:t>
            </a:r>
            <a:r>
              <a:rPr lang="zh-CN" altLang="en-US" sz="900" kern="0" dirty="0">
                <a:effectLst/>
              </a:rPr>
              <a:t>接地时，</a:t>
            </a:r>
            <a:r>
              <a:rPr lang="en-US" altLang="zh-CN" sz="900" kern="0" dirty="0">
                <a:effectLst/>
              </a:rPr>
              <a:t>VOUT</a:t>
            </a:r>
            <a:r>
              <a:rPr lang="zh-CN" altLang="en-US" sz="900" kern="0" dirty="0">
                <a:effectLst/>
              </a:rPr>
              <a:t>输出</a:t>
            </a:r>
            <a:r>
              <a:rPr lang="en-US" altLang="zh-CN" sz="900" kern="0" dirty="0">
                <a:effectLst/>
              </a:rPr>
              <a:t>0-5V</a:t>
            </a:r>
            <a:r>
              <a:rPr lang="zh-CN" altLang="en-US" sz="900" kern="0" dirty="0">
                <a:effectLst/>
              </a:rPr>
              <a:t>，当</a:t>
            </a:r>
            <a:r>
              <a:rPr lang="en-US" altLang="zh-CN" sz="900" kern="0" dirty="0">
                <a:effectLst/>
              </a:rPr>
              <a:t>SEL</a:t>
            </a:r>
            <a:r>
              <a:rPr lang="zh-CN" altLang="en-US" sz="900" kern="0" dirty="0">
                <a:effectLst/>
              </a:rPr>
              <a:t>接</a:t>
            </a:r>
            <a:r>
              <a:rPr lang="en-US" altLang="zh-CN" sz="900" kern="0" dirty="0">
                <a:effectLst/>
              </a:rPr>
              <a:t>V5V</a:t>
            </a:r>
            <a:r>
              <a:rPr lang="zh-CN" altLang="en-US" sz="900" kern="0" dirty="0">
                <a:effectLst/>
              </a:rPr>
              <a:t>时，</a:t>
            </a:r>
            <a:r>
              <a:rPr lang="en-US" altLang="zh-CN" sz="900" kern="0" dirty="0">
                <a:effectLst/>
              </a:rPr>
              <a:t>VOUT</a:t>
            </a:r>
            <a:r>
              <a:rPr lang="zh-CN" altLang="en-US" sz="900" kern="0" dirty="0">
                <a:effectLst/>
              </a:rPr>
              <a:t>输出</a:t>
            </a:r>
            <a:r>
              <a:rPr lang="en-US" altLang="zh-CN" sz="900" kern="0" dirty="0">
                <a:effectLst/>
              </a:rPr>
              <a:t>0-10V</a:t>
            </a:r>
            <a:r>
              <a:rPr lang="zh-CN" altLang="en-US" sz="900" kern="0" dirty="0">
                <a:effectLst/>
              </a:rPr>
              <a:t>。</a:t>
            </a:r>
            <a:r>
              <a:rPr lang="en-US" altLang="zh-CN" sz="900" kern="0" dirty="0">
                <a:effectLst/>
              </a:rPr>
              <a:t>PWM</a:t>
            </a:r>
            <a:r>
              <a:rPr lang="zh-CN" altLang="en-US" sz="900" kern="0" dirty="0">
                <a:effectLst/>
              </a:rPr>
              <a:t>信号的占空比为</a:t>
            </a:r>
            <a:r>
              <a:rPr lang="en-US" altLang="zh-CN" sz="900" kern="0" dirty="0">
                <a:effectLst/>
              </a:rPr>
              <a:t>0</a:t>
            </a:r>
            <a:r>
              <a:rPr lang="zh-CN" altLang="en-US" sz="900" kern="0" dirty="0">
                <a:effectLst/>
              </a:rPr>
              <a:t>％至</a:t>
            </a:r>
            <a:r>
              <a:rPr lang="en-US" altLang="zh-CN" sz="900" kern="0" dirty="0">
                <a:effectLst/>
              </a:rPr>
              <a:t>100</a:t>
            </a:r>
            <a:r>
              <a:rPr lang="zh-CN" altLang="en-US" sz="900" kern="0" dirty="0">
                <a:effectLst/>
              </a:rPr>
              <a:t>％，当选择</a:t>
            </a:r>
            <a:r>
              <a:rPr lang="en-US" altLang="zh-CN" sz="900" kern="0" dirty="0">
                <a:effectLst/>
              </a:rPr>
              <a:t>0-5V</a:t>
            </a:r>
            <a:r>
              <a:rPr lang="zh-CN" altLang="en-US" sz="900" kern="0" dirty="0">
                <a:effectLst/>
              </a:rPr>
              <a:t>输出时，</a:t>
            </a:r>
            <a:r>
              <a:rPr lang="en-US" altLang="zh-CN" sz="900" kern="0" dirty="0">
                <a:effectLst/>
              </a:rPr>
              <a:t>VOUT=5V *D</a:t>
            </a:r>
            <a:r>
              <a:rPr lang="en-US" altLang="zh-CN" sz="600" kern="0" dirty="0">
                <a:effectLst/>
              </a:rPr>
              <a:t>PWM</a:t>
            </a:r>
            <a:r>
              <a:rPr lang="zh-CN" altLang="en-US" sz="900" kern="0" dirty="0">
                <a:effectLst/>
              </a:rPr>
              <a:t>；当选择</a:t>
            </a:r>
            <a:r>
              <a:rPr lang="en-US" altLang="zh-CN" sz="900" kern="0" dirty="0">
                <a:effectLst/>
              </a:rPr>
              <a:t>0-10V</a:t>
            </a:r>
            <a:r>
              <a:rPr lang="zh-CN" altLang="en-US" sz="900" kern="0" dirty="0">
                <a:effectLst/>
              </a:rPr>
              <a:t>输出时，</a:t>
            </a:r>
            <a:r>
              <a:rPr lang="en-US" altLang="zh-CN" sz="900" kern="0" dirty="0">
                <a:effectLst/>
              </a:rPr>
              <a:t>VOUT=10V *D</a:t>
            </a:r>
            <a:r>
              <a:rPr lang="en-US" altLang="zh-CN" sz="600" kern="0" dirty="0">
                <a:effectLst/>
              </a:rPr>
              <a:t>PWM</a:t>
            </a:r>
            <a:r>
              <a:rPr lang="zh-CN" altLang="en-US" sz="900" kern="0" dirty="0">
                <a:effectLst/>
              </a:rPr>
              <a:t>。</a:t>
            </a:r>
            <a:r>
              <a:rPr lang="en-US" altLang="zh-CN" sz="900" kern="0" dirty="0">
                <a:effectLst/>
              </a:rPr>
              <a:t>D</a:t>
            </a:r>
            <a:r>
              <a:rPr lang="en-US" altLang="zh-CN" sz="600" kern="0" dirty="0">
                <a:effectLst/>
              </a:rPr>
              <a:t>PWM</a:t>
            </a:r>
            <a:r>
              <a:rPr lang="en-US" altLang="zh-CN" sz="900" kern="0" dirty="0">
                <a:effectLst/>
              </a:rPr>
              <a:t> </a:t>
            </a:r>
            <a:r>
              <a:rPr lang="zh-CN" altLang="en-US" sz="900" kern="0" dirty="0">
                <a:effectLst/>
              </a:rPr>
              <a:t>为输入信号</a:t>
            </a:r>
            <a:r>
              <a:rPr lang="en-US" altLang="zh-CN" sz="900" kern="0" dirty="0">
                <a:effectLst/>
              </a:rPr>
              <a:t>PWM</a:t>
            </a:r>
            <a:r>
              <a:rPr lang="zh-CN" altLang="en-US" sz="900" kern="0" dirty="0">
                <a:effectLst/>
              </a:rPr>
              <a:t>的占空比。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en-US" altLang="zh-CN" sz="900" kern="0" dirty="0">
                <a:effectLst/>
              </a:rPr>
              <a:t>GP8401</a:t>
            </a:r>
            <a:r>
              <a:rPr lang="zh-CN" altLang="en-US" sz="900" kern="0" dirty="0">
                <a:effectLst/>
              </a:rPr>
              <a:t>的默认输出电压精度为</a:t>
            </a:r>
            <a:r>
              <a:rPr lang="en-US" altLang="zh-CN" sz="900" kern="0" dirty="0">
                <a:effectLst/>
              </a:rPr>
              <a:t>0.5%</a:t>
            </a:r>
            <a:r>
              <a:rPr lang="zh-CN" altLang="en-US" sz="900" kern="0" dirty="0">
                <a:effectLst/>
              </a:rPr>
              <a:t>，需要</a:t>
            </a:r>
            <a:r>
              <a:rPr lang="en-US" altLang="zh-CN" sz="900" kern="0" dirty="0">
                <a:effectLst/>
              </a:rPr>
              <a:t>0.2%</a:t>
            </a:r>
            <a:r>
              <a:rPr lang="zh-CN" altLang="en-US" sz="900" kern="0" dirty="0">
                <a:effectLst/>
              </a:rPr>
              <a:t>精度可以咨询先积。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lang="zh-CN" altLang="en-US" sz="900" kern="0" dirty="0">
                <a:effectLst/>
              </a:rPr>
              <a:t>当</a:t>
            </a:r>
            <a:r>
              <a:rPr lang="en-US" altLang="zh-CN" sz="900" kern="0" dirty="0">
                <a:effectLst/>
              </a:rPr>
              <a:t>GP8401</a:t>
            </a:r>
            <a:r>
              <a:rPr lang="zh-CN" altLang="en-US" sz="900" kern="0" dirty="0">
                <a:effectLst/>
              </a:rPr>
              <a:t>芯片作为系统的接口芯片使用，需要在</a:t>
            </a:r>
            <a:r>
              <a:rPr lang="en-US" altLang="zh-CN" sz="900" kern="0" dirty="0">
                <a:effectLst/>
              </a:rPr>
              <a:t>VOUT</a:t>
            </a:r>
            <a:r>
              <a:rPr lang="zh-CN" altLang="en-US" sz="900" kern="0" dirty="0">
                <a:effectLst/>
              </a:rPr>
              <a:t>输出脚上对地接一个</a:t>
            </a:r>
            <a:r>
              <a:rPr lang="en-US" altLang="zh-CN" sz="900" kern="0" dirty="0">
                <a:effectLst/>
              </a:rPr>
              <a:t>10uF</a:t>
            </a:r>
            <a:r>
              <a:rPr lang="zh-CN" altLang="en-US" sz="900" kern="0" dirty="0">
                <a:effectLst/>
              </a:rPr>
              <a:t>电容和一个</a:t>
            </a:r>
            <a:r>
              <a:rPr lang="en-US" altLang="zh-CN" sz="900" kern="0" dirty="0">
                <a:effectLst/>
              </a:rPr>
              <a:t>12V</a:t>
            </a:r>
            <a:r>
              <a:rPr lang="zh-CN" altLang="en-US" sz="900" kern="0" dirty="0">
                <a:effectLst/>
              </a:rPr>
              <a:t>的单向</a:t>
            </a:r>
            <a:r>
              <a:rPr lang="en-US" altLang="zh-CN" sz="900" kern="0" dirty="0">
                <a:effectLst/>
              </a:rPr>
              <a:t>TVS</a:t>
            </a:r>
            <a:r>
              <a:rPr lang="zh-CN" altLang="en-US" sz="900" kern="0" dirty="0">
                <a:effectLst/>
              </a:rPr>
              <a:t>，保证芯片的热插拔、静电、反接等保护。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84A215F1-BA02-48AB-9FE8-B3837103B7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5589880-91B9-4946-BB7E-C59F3B2DE016}"/>
              </a:ext>
            </a:extLst>
          </p:cNvPr>
          <p:cNvSpPr/>
          <p:nvPr/>
        </p:nvSpPr>
        <p:spPr>
          <a:xfrm>
            <a:off x="450834" y="3053686"/>
            <a:ext cx="5715040" cy="3118514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Rectangle 16">
            <a:extLst>
              <a:ext uri="{FF2B5EF4-FFF2-40B4-BE49-F238E27FC236}">
                <a16:creationId xmlns:a16="http://schemas.microsoft.com/office/drawing/2014/main" id="{B3E223A3-271B-4E4D-AEF9-A3E7A7F519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8" name="Rectangle 40">
            <a:extLst>
              <a:ext uri="{FF2B5EF4-FFF2-40B4-BE49-F238E27FC236}">
                <a16:creationId xmlns:a16="http://schemas.microsoft.com/office/drawing/2014/main" id="{63C1E657-C69A-47E2-928F-2B21626AE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51">
            <a:extLst>
              <a:ext uri="{FF2B5EF4-FFF2-40B4-BE49-F238E27FC236}">
                <a16:creationId xmlns:a16="http://schemas.microsoft.com/office/drawing/2014/main" id="{1E0E07F1-FC92-41A2-86FA-89C9DA40C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>
            <a:extLst>
              <a:ext uri="{FF2B5EF4-FFF2-40B4-BE49-F238E27FC236}">
                <a16:creationId xmlns:a16="http://schemas.microsoft.com/office/drawing/2014/main" id="{FA818468-E81F-4611-B185-E9BA7D6CD0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271839"/>
              </p:ext>
            </p:extLst>
          </p:nvPr>
        </p:nvGraphicFramePr>
        <p:xfrm>
          <a:off x="1560914" y="3249381"/>
          <a:ext cx="3494880" cy="27271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163019" imgH="3250530" progId="Visio.Drawing.11">
                  <p:embed/>
                </p:oleObj>
              </mc:Choice>
              <mc:Fallback>
                <p:oleObj r:id="rId3" imgW="4163019" imgH="3250530" progId="Visio.Drawing.11">
                  <p:embed/>
                  <p:pic>
                    <p:nvPicPr>
                      <p:cNvPr id="0" name="Picture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0914" y="3249381"/>
                        <a:ext cx="3494880" cy="272712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410931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5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交流特性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482C7BDE-6658-4688-A992-B339B9C44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819878"/>
              </p:ext>
            </p:extLst>
          </p:nvPr>
        </p:nvGraphicFramePr>
        <p:xfrm>
          <a:off x="441324" y="1506537"/>
          <a:ext cx="5724549" cy="1733822"/>
        </p:xfrm>
        <a:graphic>
          <a:graphicData uri="http://schemas.openxmlformats.org/drawingml/2006/table">
            <a:tbl>
              <a:tblPr firstRow="1" firstCol="1" bandRow="1"/>
              <a:tblGrid>
                <a:gridCol w="861547">
                  <a:extLst>
                    <a:ext uri="{9D8B030D-6E8A-4147-A177-3AD203B41FA5}">
                      <a16:colId xmlns:a16="http://schemas.microsoft.com/office/drawing/2014/main" val="2611317534"/>
                    </a:ext>
                  </a:extLst>
                </a:gridCol>
                <a:gridCol w="1682166">
                  <a:extLst>
                    <a:ext uri="{9D8B030D-6E8A-4147-A177-3AD203B41FA5}">
                      <a16:colId xmlns:a16="http://schemas.microsoft.com/office/drawing/2014/main" val="2214458529"/>
                    </a:ext>
                  </a:extLst>
                </a:gridCol>
                <a:gridCol w="676687">
                  <a:extLst>
                    <a:ext uri="{9D8B030D-6E8A-4147-A177-3AD203B41FA5}">
                      <a16:colId xmlns:a16="http://schemas.microsoft.com/office/drawing/2014/main" val="4166667758"/>
                    </a:ext>
                  </a:extLst>
                </a:gridCol>
                <a:gridCol w="676687">
                  <a:extLst>
                    <a:ext uri="{9D8B030D-6E8A-4147-A177-3AD203B41FA5}">
                      <a16:colId xmlns:a16="http://schemas.microsoft.com/office/drawing/2014/main" val="54742766"/>
                    </a:ext>
                  </a:extLst>
                </a:gridCol>
                <a:gridCol w="677368">
                  <a:extLst>
                    <a:ext uri="{9D8B030D-6E8A-4147-A177-3AD203B41FA5}">
                      <a16:colId xmlns:a16="http://schemas.microsoft.com/office/drawing/2014/main" val="1866508397"/>
                    </a:ext>
                  </a:extLst>
                </a:gridCol>
                <a:gridCol w="1150094">
                  <a:extLst>
                    <a:ext uri="{9D8B030D-6E8A-4147-A177-3AD203B41FA5}">
                      <a16:colId xmlns:a16="http://schemas.microsoft.com/office/drawing/2014/main" val="3044592695"/>
                    </a:ext>
                  </a:extLst>
                </a:gridCol>
              </a:tblGrid>
              <a:tr h="316145"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符号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描述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最小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默认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最大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9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单位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7300677"/>
                  </a:ext>
                </a:extLst>
              </a:tr>
              <a:tr h="334731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en-US" sz="900" kern="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pwm *1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PWM 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信号频率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50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50K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Hz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594915"/>
                  </a:ext>
                </a:extLst>
              </a:tr>
              <a:tr h="360982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en-US" sz="900" kern="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pwm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PWM 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信号的占空比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 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100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%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525910"/>
                  </a:ext>
                </a:extLst>
              </a:tr>
              <a:tr h="360982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900" kern="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CYCLE 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PWM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识别周期数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PWM</a:t>
                      </a:r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周期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7420939"/>
                  </a:ext>
                </a:extLst>
              </a:tr>
              <a:tr h="360982"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900" kern="0" baseline="-250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ACT  *2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输出电压响应时间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100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200</a:t>
                      </a:r>
                      <a:endParaRPr lang="zh-CN" sz="90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uS</a:t>
                      </a:r>
                      <a:endParaRPr lang="zh-CN" sz="90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9579597"/>
                  </a:ext>
                </a:extLst>
              </a:tr>
            </a:tbl>
          </a:graphicData>
        </a:graphic>
      </p:graphicFrame>
      <p:sp>
        <p:nvSpPr>
          <p:cNvPr id="14" name="TextBox 12">
            <a:extLst>
              <a:ext uri="{FF2B5EF4-FFF2-40B4-BE49-F238E27FC236}">
                <a16:creationId xmlns:a16="http://schemas.microsoft.com/office/drawing/2014/main" id="{DC06EC4C-F9B0-4F32-8E2E-025AEF770E14}"/>
              </a:ext>
            </a:extLst>
          </p:cNvPr>
          <p:cNvSpPr txBox="1"/>
          <p:nvPr/>
        </p:nvSpPr>
        <p:spPr>
          <a:xfrm>
            <a:off x="379396" y="5672698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6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直流特性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15" name="TextBox 13">
            <a:extLst>
              <a:ext uri="{FF2B5EF4-FFF2-40B4-BE49-F238E27FC236}">
                <a16:creationId xmlns:a16="http://schemas.microsoft.com/office/drawing/2014/main" id="{51E91816-70EE-479F-A495-83AC2401695B}"/>
              </a:ext>
            </a:extLst>
          </p:cNvPr>
          <p:cNvSpPr txBox="1"/>
          <p:nvPr/>
        </p:nvSpPr>
        <p:spPr>
          <a:xfrm>
            <a:off x="450834" y="7531510"/>
            <a:ext cx="57499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*</a:t>
            </a:r>
            <a:r>
              <a:rPr lang="en-US" altLang="zh-CN" sz="800" i="1" dirty="0">
                <a:solidFill>
                  <a:prstClr val="black"/>
                </a:solidFill>
                <a:cs typeface="Arial" pitchFamily="34" charset="0"/>
              </a:rPr>
              <a:t>1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：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V5V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上外挂负载后可能会轻微影响芯片精度。</a:t>
            </a: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8E4A4A1-4AFE-4027-B1C0-DBA1B2A7BA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570445"/>
              </p:ext>
            </p:extLst>
          </p:nvPr>
        </p:nvGraphicFramePr>
        <p:xfrm>
          <a:off x="441324" y="6087407"/>
          <a:ext cx="5724550" cy="13763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04926">
                  <a:extLst>
                    <a:ext uri="{9D8B030D-6E8A-4147-A177-3AD203B41FA5}">
                      <a16:colId xmlns:a16="http://schemas.microsoft.com/office/drawing/2014/main" val="84177031"/>
                    </a:ext>
                  </a:extLst>
                </a:gridCol>
                <a:gridCol w="1086376">
                  <a:extLst>
                    <a:ext uri="{9D8B030D-6E8A-4147-A177-3AD203B41FA5}">
                      <a16:colId xmlns:a16="http://schemas.microsoft.com/office/drawing/2014/main" val="519233722"/>
                    </a:ext>
                  </a:extLst>
                </a:gridCol>
                <a:gridCol w="1485781">
                  <a:extLst>
                    <a:ext uri="{9D8B030D-6E8A-4147-A177-3AD203B41FA5}">
                      <a16:colId xmlns:a16="http://schemas.microsoft.com/office/drawing/2014/main" val="1011402546"/>
                    </a:ext>
                  </a:extLst>
                </a:gridCol>
                <a:gridCol w="448596">
                  <a:extLst>
                    <a:ext uri="{9D8B030D-6E8A-4147-A177-3AD203B41FA5}">
                      <a16:colId xmlns:a16="http://schemas.microsoft.com/office/drawing/2014/main" val="1647654175"/>
                    </a:ext>
                  </a:extLst>
                </a:gridCol>
                <a:gridCol w="456923">
                  <a:extLst>
                    <a:ext uri="{9D8B030D-6E8A-4147-A177-3AD203B41FA5}">
                      <a16:colId xmlns:a16="http://schemas.microsoft.com/office/drawing/2014/main" val="1994487565"/>
                    </a:ext>
                  </a:extLst>
                </a:gridCol>
                <a:gridCol w="408524">
                  <a:extLst>
                    <a:ext uri="{9D8B030D-6E8A-4147-A177-3AD203B41FA5}">
                      <a16:colId xmlns:a16="http://schemas.microsoft.com/office/drawing/2014/main" val="3893986559"/>
                    </a:ext>
                  </a:extLst>
                </a:gridCol>
                <a:gridCol w="533424">
                  <a:extLst>
                    <a:ext uri="{9D8B030D-6E8A-4147-A177-3AD203B41FA5}">
                      <a16:colId xmlns:a16="http://schemas.microsoft.com/office/drawing/2014/main" val="919698112"/>
                    </a:ext>
                  </a:extLst>
                </a:gridCol>
              </a:tblGrid>
              <a:tr h="209909"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符号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描述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测试条件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最小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典型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 dirty="0">
                          <a:solidFill>
                            <a:schemeClr val="bg1"/>
                          </a:solidFill>
                          <a:effectLst/>
                        </a:rPr>
                        <a:t> </a:t>
                      </a:r>
                      <a:r>
                        <a:rPr lang="zh-CN" sz="900" kern="0" dirty="0">
                          <a:solidFill>
                            <a:schemeClr val="bg1"/>
                          </a:solidFill>
                          <a:effectLst/>
                        </a:rPr>
                        <a:t>最大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CN" sz="900" kern="0">
                          <a:solidFill>
                            <a:schemeClr val="bg1"/>
                          </a:solidFill>
                          <a:effectLst/>
                        </a:rPr>
                        <a:t>  </a:t>
                      </a:r>
                      <a:r>
                        <a:rPr lang="zh-CN" sz="900" kern="0">
                          <a:solidFill>
                            <a:schemeClr val="bg1"/>
                          </a:solidFill>
                          <a:effectLst/>
                        </a:rPr>
                        <a:t>单位</a:t>
                      </a:r>
                      <a:endParaRPr lang="zh-CN" sz="900" kern="1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625686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VCC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电源电压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　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9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12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36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802381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ICC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电源功耗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VCC @12V </a:t>
                      </a:r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空载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mA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526538"/>
                  </a:ext>
                </a:extLst>
              </a:tr>
              <a:tr h="194400">
                <a:tc rowSpan="2"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VOUT </a:t>
                      </a:r>
                      <a:r>
                        <a:rPr lang="en-US" altLang="zh-CN" sz="900" b="0" kern="0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*1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输出电压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SEL</a:t>
                      </a:r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接地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5093786"/>
                  </a:ext>
                </a:extLst>
              </a:tr>
              <a:tr h="194400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SEL</a:t>
                      </a:r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接</a:t>
                      </a:r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V5V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10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3781054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ΔVOUT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输出电压误差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与</a:t>
                      </a:r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VOUT</a:t>
                      </a:r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输出范围的比例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0.5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%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203136"/>
                  </a:ext>
                </a:extLst>
              </a:tr>
              <a:tr h="194400"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IOUT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VOUT</a:t>
                      </a:r>
                      <a:r>
                        <a:rPr lang="zh-CN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输出电流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VOUT&gt;0.5V VCC@12V 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zh-CN" sz="900" b="0" kern="10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</a:rPr>
                        <a:t>mA</a:t>
                      </a:r>
                      <a:endParaRPr lang="zh-CN" sz="900" b="0" kern="1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6122800"/>
                  </a:ext>
                </a:extLst>
              </a:tr>
            </a:tbl>
          </a:graphicData>
        </a:graphic>
      </p:graphicFrame>
      <p:sp>
        <p:nvSpPr>
          <p:cNvPr id="7" name="TextBox 13">
            <a:extLst>
              <a:ext uri="{FF2B5EF4-FFF2-40B4-BE49-F238E27FC236}">
                <a16:creationId xmlns:a16="http://schemas.microsoft.com/office/drawing/2014/main" id="{1755FEC0-9271-430E-B09A-AC2D4104E110}"/>
              </a:ext>
            </a:extLst>
          </p:cNvPr>
          <p:cNvSpPr txBox="1"/>
          <p:nvPr/>
        </p:nvSpPr>
        <p:spPr>
          <a:xfrm>
            <a:off x="450834" y="3347291"/>
            <a:ext cx="5749940" cy="5924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*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1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：输入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信号的默认频率范围是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50Hz-50KHz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，如果输入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信号频率超过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50KHz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，输出电压精度降低，如果输入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信号频率低于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50Hz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，输出电压错误。如果需要低于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50Hz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的情况，需要请先积原厂定制参数。 </a:t>
            </a:r>
          </a:p>
          <a:p>
            <a:pPr marR="0" lvl="0" algn="just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300"/>
              </a:spcAft>
              <a:buClrTx/>
              <a:buSzTx/>
              <a:tabLst/>
              <a:defRPr/>
            </a:pP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*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2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：输入</a:t>
            </a:r>
            <a:r>
              <a:rPr kumimoji="0" lang="en-US" altLang="zh-CN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PWM</a:t>
            </a:r>
            <a:r>
              <a:rPr kumimoji="0" lang="zh-CN" altLang="en-US" sz="80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itchFamily="34" charset="0"/>
              </a:rPr>
              <a:t>被识别后到输出电压稳定的时间。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3B5486A-D837-4E2B-887F-478FDB0DF3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CE52E760-8203-406F-BF67-30C35287AB6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921460"/>
              </p:ext>
            </p:extLst>
          </p:nvPr>
        </p:nvGraphicFramePr>
        <p:xfrm>
          <a:off x="1946279" y="4152597"/>
          <a:ext cx="2724150" cy="12930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3277793" imgH="1548720" progId="Visio.Drawing.11">
                  <p:embed/>
                </p:oleObj>
              </mc:Choice>
              <mc:Fallback>
                <p:oleObj r:id="rId3" imgW="3277793" imgH="1548720" progId="Visio.Drawing.11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6279" y="4152597"/>
                        <a:ext cx="2724150" cy="129303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矩形 9">
            <a:extLst>
              <a:ext uri="{FF2B5EF4-FFF2-40B4-BE49-F238E27FC236}">
                <a16:creationId xmlns:a16="http://schemas.microsoft.com/office/drawing/2014/main" id="{5F801B10-796C-4053-8CB3-B337893DC196}"/>
              </a:ext>
            </a:extLst>
          </p:cNvPr>
          <p:cNvSpPr/>
          <p:nvPr/>
        </p:nvSpPr>
        <p:spPr>
          <a:xfrm>
            <a:off x="450834" y="4032458"/>
            <a:ext cx="5715040" cy="1533308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6154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7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订购须知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71C52896-3AAE-4A8E-87B6-AA8C4887FA41}"/>
              </a:ext>
            </a:extLst>
          </p:cNvPr>
          <p:cNvSpPr/>
          <p:nvPr/>
        </p:nvSpPr>
        <p:spPr>
          <a:xfrm>
            <a:off x="450834" y="1625600"/>
            <a:ext cx="5715040" cy="2832099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EC8B337C-F9D4-4D1A-BDD5-577E3BF383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6850893"/>
              </p:ext>
            </p:extLst>
          </p:nvPr>
        </p:nvGraphicFramePr>
        <p:xfrm>
          <a:off x="441325" y="4709160"/>
          <a:ext cx="5759449" cy="592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2599">
                  <a:extLst>
                    <a:ext uri="{9D8B030D-6E8A-4147-A177-3AD203B41FA5}">
                      <a16:colId xmlns:a16="http://schemas.microsoft.com/office/drawing/2014/main" val="937850447"/>
                    </a:ext>
                  </a:extLst>
                </a:gridCol>
                <a:gridCol w="893828">
                  <a:extLst>
                    <a:ext uri="{9D8B030D-6E8A-4147-A177-3AD203B41FA5}">
                      <a16:colId xmlns:a16="http://schemas.microsoft.com/office/drawing/2014/main" val="2098018718"/>
                    </a:ext>
                  </a:extLst>
                </a:gridCol>
                <a:gridCol w="893828">
                  <a:extLst>
                    <a:ext uri="{9D8B030D-6E8A-4147-A177-3AD203B41FA5}">
                      <a16:colId xmlns:a16="http://schemas.microsoft.com/office/drawing/2014/main" val="843971854"/>
                    </a:ext>
                  </a:extLst>
                </a:gridCol>
                <a:gridCol w="1092067">
                  <a:extLst>
                    <a:ext uri="{9D8B030D-6E8A-4147-A177-3AD203B41FA5}">
                      <a16:colId xmlns:a16="http://schemas.microsoft.com/office/drawing/2014/main" val="657985513"/>
                    </a:ext>
                  </a:extLst>
                </a:gridCol>
                <a:gridCol w="1887127">
                  <a:extLst>
                    <a:ext uri="{9D8B030D-6E8A-4147-A177-3AD203B41FA5}">
                      <a16:colId xmlns:a16="http://schemas.microsoft.com/office/drawing/2014/main" val="682084052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温度系数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精度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封装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工作温度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285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sz="1000" b="1" kern="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订购码</a:t>
                      </a:r>
                      <a:endParaRPr lang="zh-CN" sz="1050" b="1" kern="100" dirty="0">
                        <a:solidFill>
                          <a:schemeClr val="bg1"/>
                        </a:solidFill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00285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9476056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50PPM/</a:t>
                      </a:r>
                      <a:r>
                        <a:rPr lang="zh-CN" sz="10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Arial" panose="020B0604020202020204" pitchFamily="34" charset="0"/>
                        </a:rPr>
                        <a:t>℃</a:t>
                      </a:r>
                      <a:endParaRPr lang="zh-CN" sz="105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0.5%</a:t>
                      </a:r>
                      <a:endParaRPr lang="zh-CN" sz="1050" b="0" kern="10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ESOP10</a:t>
                      </a:r>
                      <a:endParaRPr lang="zh-CN" sz="105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-40</a:t>
                      </a:r>
                      <a:r>
                        <a:rPr lang="zh-CN" sz="10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宋体" panose="02010600030101010101" pitchFamily="2" charset="-122"/>
                        </a:rPr>
                        <a:t>℃</a:t>
                      </a:r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-85</a:t>
                      </a:r>
                      <a:r>
                        <a:rPr lang="zh-CN" sz="10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宋体" panose="02010600030101010101" pitchFamily="2" charset="-122"/>
                        </a:rPr>
                        <a:t>℃</a:t>
                      </a:r>
                      <a:endParaRPr lang="zh-CN" sz="105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j-ea"/>
                          <a:cs typeface="Times New Roman" panose="02020603050405020304" pitchFamily="18" charset="0"/>
                        </a:rPr>
                        <a:t>GP8401-TC50-EW</a:t>
                      </a:r>
                      <a:endParaRPr lang="zh-CN" sz="1050" b="0" kern="100" dirty="0">
                        <a:effectLst/>
                        <a:latin typeface="+mn-lt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rgbClr val="00285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2669307"/>
                  </a:ext>
                </a:extLst>
              </a:tr>
            </a:tbl>
          </a:graphicData>
        </a:graphic>
      </p:graphicFrame>
      <p:sp>
        <p:nvSpPr>
          <p:cNvPr id="2" name="Rectangle 56">
            <a:extLst>
              <a:ext uri="{FF2B5EF4-FFF2-40B4-BE49-F238E27FC236}">
                <a16:creationId xmlns:a16="http://schemas.microsoft.com/office/drawing/2014/main" id="{C04935A6-CAD3-4387-8576-DC1D08300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3" name="Rectangle 119">
            <a:extLst>
              <a:ext uri="{FF2B5EF4-FFF2-40B4-BE49-F238E27FC236}">
                <a16:creationId xmlns:a16="http://schemas.microsoft.com/office/drawing/2014/main" id="{351B531E-7A20-417A-B955-1042F1AEA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6" name="Rectangle 128">
            <a:extLst>
              <a:ext uri="{FF2B5EF4-FFF2-40B4-BE49-F238E27FC236}">
                <a16:creationId xmlns:a16="http://schemas.microsoft.com/office/drawing/2014/main" id="{1F7BE988-39AD-4386-9B3C-8C813E1A7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39">
            <a:extLst>
              <a:ext uri="{FF2B5EF4-FFF2-40B4-BE49-F238E27FC236}">
                <a16:creationId xmlns:a16="http://schemas.microsoft.com/office/drawing/2014/main" id="{35DF0893-780B-412D-8B18-92503BA21E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36631189-5FE7-4BA9-8156-A1CEECD680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5993729"/>
              </p:ext>
            </p:extLst>
          </p:nvPr>
        </p:nvGraphicFramePr>
        <p:xfrm>
          <a:off x="794657" y="1801002"/>
          <a:ext cx="5027394" cy="26884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Visio" r:id="rId3" imgW="5959110" imgH="3190345" progId="Visio.Drawing.11">
                  <p:embed/>
                </p:oleObj>
              </mc:Choice>
              <mc:Fallback>
                <p:oleObj name="Visio" r:id="rId3" imgW="5959110" imgH="3190345" progId="Visio.Drawing.11">
                  <p:embed/>
                  <p:pic>
                    <p:nvPicPr>
                      <p:cNvPr id="0" name="Picture 1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4657" y="1801002"/>
                        <a:ext cx="5027394" cy="268844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704695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79396" y="1178744"/>
            <a:ext cx="18399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400" dirty="0">
                <a:solidFill>
                  <a:srgbClr val="01B2A9"/>
                </a:solidFill>
                <a:cs typeface="Arial" pitchFamily="34" charset="0"/>
              </a:rPr>
              <a:t>8</a:t>
            </a:r>
            <a:r>
              <a:rPr kumimoji="0" lang="en-US" altLang="zh-CN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. </a:t>
            </a:r>
            <a:r>
              <a:rPr kumimoji="0" lang="zh-CN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1B2A9"/>
                </a:solidFill>
                <a:effectLst/>
                <a:uLnTx/>
                <a:uFillTx/>
                <a:cs typeface="Arial" pitchFamily="34" charset="0"/>
              </a:rPr>
              <a:t>封装信息</a:t>
            </a: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rgbClr val="01B2A9"/>
              </a:solidFill>
              <a:effectLst/>
              <a:uLnTx/>
              <a:uFillTx/>
              <a:latin typeface="+mn-ea"/>
              <a:cs typeface="Arial" pitchFamily="34" charset="0"/>
            </a:endParaRPr>
          </a:p>
        </p:txBody>
      </p:sp>
      <p:cxnSp>
        <p:nvCxnSpPr>
          <p:cNvPr id="8" name="直接连接符 7">
            <a:extLst>
              <a:ext uri="{FF2B5EF4-FFF2-40B4-BE49-F238E27FC236}">
                <a16:creationId xmlns:a16="http://schemas.microsoft.com/office/drawing/2014/main" id="{EBCD70BF-7BA5-406D-B4FF-131F448C8DB5}"/>
              </a:ext>
            </a:extLst>
          </p:cNvPr>
          <p:cNvCxnSpPr/>
          <p:nvPr/>
        </p:nvCxnSpPr>
        <p:spPr>
          <a:xfrm>
            <a:off x="450834" y="1484933"/>
            <a:ext cx="5715040" cy="1588"/>
          </a:xfrm>
          <a:prstGeom prst="line">
            <a:avLst/>
          </a:prstGeom>
          <a:ln>
            <a:solidFill>
              <a:srgbClr val="00285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4">
            <a:extLst>
              <a:ext uri="{FF2B5EF4-FFF2-40B4-BE49-F238E27FC236}">
                <a16:creationId xmlns:a16="http://schemas.microsoft.com/office/drawing/2014/main" id="{E57D9322-D4EA-439F-A477-E7F16EF4F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6858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87A867EC-BD89-4CCC-AAF6-F90E61E30FD5}"/>
              </a:ext>
            </a:extLst>
          </p:cNvPr>
          <p:cNvSpPr/>
          <p:nvPr/>
        </p:nvSpPr>
        <p:spPr>
          <a:xfrm>
            <a:off x="450834" y="1693912"/>
            <a:ext cx="5715040" cy="6940500"/>
          </a:xfrm>
          <a:prstGeom prst="rect">
            <a:avLst/>
          </a:prstGeom>
          <a:noFill/>
          <a:ln w="12700">
            <a:solidFill>
              <a:srgbClr val="0028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>
            <a:extLst>
              <a:ext uri="{FF2B5EF4-FFF2-40B4-BE49-F238E27FC236}">
                <a16:creationId xmlns:a16="http://schemas.microsoft.com/office/drawing/2014/main" id="{F9FC2125-0543-4279-AA3E-C658A232E9C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4254" y="2372242"/>
            <a:ext cx="4648200" cy="5267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6811534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GUIDESSETTING" val="{&quot;Id&quot;:&quot;GuidesStyle_Normal&quot;,&quot;Name&quot;:&quot;正常&quot;,&quot;Kind&quot;:&quot;System&quot;,&quot;OldGuidesSetting&quot;:{&quot;HeaderHeight&quot;:15.0,&quot;FooterHeight&quot;:9.0,&quot;SideMargin&quot;:5.5,&quot;TopMargin&quot;:0.0,&quot;BottomMargin&quot;:0.0,&quot;IntervalMargin&quot;:1.5}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LIDE.ICON" val="#112367;#393597;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自定义 2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357</TotalTime>
  <Words>845</Words>
  <Application>Microsoft Office PowerPoint</Application>
  <PresentationFormat>A4 纸张(210x297 毫米)</PresentationFormat>
  <Paragraphs>147</Paragraphs>
  <Slides>7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7</vt:i4>
      </vt:variant>
    </vt:vector>
  </HeadingPairs>
  <TitlesOfParts>
    <vt:vector size="16" baseType="lpstr">
      <vt:lpstr>Arial</vt:lpstr>
      <vt:lpstr>Bahnschrift</vt:lpstr>
      <vt:lpstr>Bahnschrift Light</vt:lpstr>
      <vt:lpstr>Calibri</vt:lpstr>
      <vt:lpstr>Wingdings</vt:lpstr>
      <vt:lpstr>Office 主题</vt:lpstr>
      <vt:lpstr>Microsoft Visio 2003-2010 Drawing</vt:lpstr>
      <vt:lpstr>Microsoft Visio 2003-2010 绘图</vt:lpstr>
      <vt:lpstr>Visio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鑫</dc:creator>
  <cp:lastModifiedBy>振 韩</cp:lastModifiedBy>
  <cp:revision>136</cp:revision>
  <dcterms:created xsi:type="dcterms:W3CDTF">2022-02-27T05:43:37Z</dcterms:created>
  <dcterms:modified xsi:type="dcterms:W3CDTF">2024-04-25T09:43:20Z</dcterms:modified>
</cp:coreProperties>
</file>